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70" r:id="rId7"/>
    <p:sldId id="263" r:id="rId8"/>
    <p:sldId id="265" r:id="rId9"/>
    <p:sldId id="269" r:id="rId10"/>
    <p:sldId id="267" r:id="rId11"/>
    <p:sldId id="266" r:id="rId12"/>
    <p:sldId id="268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ADB"/>
    <a:srgbClr val="23FD38"/>
    <a:srgbClr val="4138F8"/>
    <a:srgbClr val="003560"/>
    <a:srgbClr val="002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31" autoAdjust="0"/>
  </p:normalViewPr>
  <p:slideViewPr>
    <p:cSldViewPr snapToGrid="0" showGuides="1">
      <p:cViewPr varScale="1">
        <p:scale>
          <a:sx n="70" d="100"/>
          <a:sy n="70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EC508-FE94-4A21-9830-EE8FB2714051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1AD9F8A-6817-4BE6-9823-0C786749956F}">
      <dgm:prSet phldrT="[Texte]"/>
      <dgm:spPr/>
      <dgm:t>
        <a:bodyPr/>
        <a:lstStyle/>
        <a:p>
          <a:r>
            <a:rPr lang="en-GB" dirty="0" smtClean="0"/>
            <a:t>Autumn 2015</a:t>
          </a:r>
          <a:endParaRPr lang="en-GB" dirty="0"/>
        </a:p>
      </dgm:t>
    </dgm:pt>
    <dgm:pt modelId="{6F46D671-F797-4BB9-8643-9F1394211585}" type="parTrans" cxnId="{FCA8870C-C7C2-4E32-878F-EF21E42B8709}">
      <dgm:prSet/>
      <dgm:spPr/>
      <dgm:t>
        <a:bodyPr/>
        <a:lstStyle/>
        <a:p>
          <a:endParaRPr lang="en-GB"/>
        </a:p>
      </dgm:t>
    </dgm:pt>
    <dgm:pt modelId="{FC835FF8-4D1C-4C8D-AA07-092A11481384}" type="sibTrans" cxnId="{FCA8870C-C7C2-4E32-878F-EF21E42B8709}">
      <dgm:prSet/>
      <dgm:spPr/>
      <dgm:t>
        <a:bodyPr/>
        <a:lstStyle/>
        <a:p>
          <a:endParaRPr lang="en-GB"/>
        </a:p>
      </dgm:t>
    </dgm:pt>
    <dgm:pt modelId="{3654959F-E61F-4ED6-A5DC-CEE8F4AFCF78}">
      <dgm:prSet phldrT="[Texte]"/>
      <dgm:spPr/>
      <dgm:t>
        <a:bodyPr/>
        <a:lstStyle/>
        <a:p>
          <a:r>
            <a:rPr lang="en-GB" i="1" dirty="0" smtClean="0"/>
            <a:t>Drilling of the horizontal wells</a:t>
          </a:r>
          <a:endParaRPr lang="en-GB" i="1" dirty="0"/>
        </a:p>
      </dgm:t>
    </dgm:pt>
    <dgm:pt modelId="{C71F3EFD-178D-42ED-AE01-7FA001B1CB82}" type="parTrans" cxnId="{302F47CF-8643-4FBD-B63F-DE43FE3A93A5}">
      <dgm:prSet/>
      <dgm:spPr/>
      <dgm:t>
        <a:bodyPr/>
        <a:lstStyle/>
        <a:p>
          <a:endParaRPr lang="en-GB"/>
        </a:p>
      </dgm:t>
    </dgm:pt>
    <dgm:pt modelId="{C7E647A7-4E25-46D4-81AD-DC2B463C4E2E}" type="sibTrans" cxnId="{302F47CF-8643-4FBD-B63F-DE43FE3A93A5}">
      <dgm:prSet/>
      <dgm:spPr/>
      <dgm:t>
        <a:bodyPr/>
        <a:lstStyle/>
        <a:p>
          <a:endParaRPr lang="en-GB"/>
        </a:p>
      </dgm:t>
    </dgm:pt>
    <dgm:pt modelId="{1EF3CF88-7F6C-460B-9A7F-6738832A4882}">
      <dgm:prSet phldrT="[Texte]"/>
      <dgm:spPr/>
      <dgm:t>
        <a:bodyPr/>
        <a:lstStyle/>
        <a:p>
          <a:r>
            <a:rPr lang="en-GB" dirty="0" smtClean="0"/>
            <a:t>Installation </a:t>
          </a:r>
          <a:r>
            <a:rPr lang="en-GB" smtClean="0"/>
            <a:t>of GW monitoring network</a:t>
          </a:r>
          <a:endParaRPr lang="en-GB" dirty="0"/>
        </a:p>
      </dgm:t>
    </dgm:pt>
    <dgm:pt modelId="{E3CAEEE5-3536-4F10-A939-B3456C992AF6}" type="parTrans" cxnId="{BDA70F74-4E59-4391-92C0-0089F62E83E0}">
      <dgm:prSet/>
      <dgm:spPr/>
      <dgm:t>
        <a:bodyPr/>
        <a:lstStyle/>
        <a:p>
          <a:endParaRPr lang="en-GB"/>
        </a:p>
      </dgm:t>
    </dgm:pt>
    <dgm:pt modelId="{F1EFC2B1-C35F-4C43-ADA6-2A44CECF3008}" type="sibTrans" cxnId="{BDA70F74-4E59-4391-92C0-0089F62E83E0}">
      <dgm:prSet/>
      <dgm:spPr/>
      <dgm:t>
        <a:bodyPr/>
        <a:lstStyle/>
        <a:p>
          <a:endParaRPr lang="en-GB"/>
        </a:p>
      </dgm:t>
    </dgm:pt>
    <dgm:pt modelId="{D5BC6D00-2890-4C16-A158-625B32487660}">
      <dgm:prSet phldrT="[Texte]"/>
      <dgm:spPr/>
      <dgm:t>
        <a:bodyPr/>
        <a:lstStyle/>
        <a:p>
          <a:r>
            <a:rPr lang="en-GB" dirty="0" smtClean="0"/>
            <a:t>Dec. 2015 – May 2016</a:t>
          </a:r>
          <a:endParaRPr lang="en-GB" dirty="0"/>
        </a:p>
      </dgm:t>
    </dgm:pt>
    <dgm:pt modelId="{199DC065-7493-48A3-8CE7-6F281FB84C6D}" type="parTrans" cxnId="{46F151E4-EFBE-42ED-BBBE-C74B51578974}">
      <dgm:prSet/>
      <dgm:spPr/>
      <dgm:t>
        <a:bodyPr/>
        <a:lstStyle/>
        <a:p>
          <a:endParaRPr lang="en-GB"/>
        </a:p>
      </dgm:t>
    </dgm:pt>
    <dgm:pt modelId="{0EBE6B0D-75EB-4438-980E-27B70E8E3DEB}" type="sibTrans" cxnId="{46F151E4-EFBE-42ED-BBBE-C74B51578974}">
      <dgm:prSet/>
      <dgm:spPr/>
      <dgm:t>
        <a:bodyPr/>
        <a:lstStyle/>
        <a:p>
          <a:endParaRPr lang="en-GB"/>
        </a:p>
      </dgm:t>
    </dgm:pt>
    <dgm:pt modelId="{BACB0C23-F420-48AA-8451-DF8E129CCE21}">
      <dgm:prSet phldrT="[Texte]"/>
      <dgm:spPr/>
      <dgm:t>
        <a:bodyPr/>
        <a:lstStyle/>
        <a:p>
          <a:r>
            <a:rPr lang="en-GB" dirty="0" smtClean="0"/>
            <a:t>Baseline monitoring (6 months – 4 site visits)</a:t>
          </a:r>
          <a:endParaRPr lang="en-GB" dirty="0"/>
        </a:p>
      </dgm:t>
    </dgm:pt>
    <dgm:pt modelId="{18E796F6-F404-4916-BF01-7E2E8D42109A}" type="parTrans" cxnId="{6566F3A2-6510-4BEB-A0E3-60A17346B02C}">
      <dgm:prSet/>
      <dgm:spPr/>
      <dgm:t>
        <a:bodyPr/>
        <a:lstStyle/>
        <a:p>
          <a:endParaRPr lang="en-GB"/>
        </a:p>
      </dgm:t>
    </dgm:pt>
    <dgm:pt modelId="{A18B264C-F14D-4C27-8846-E3F41173A84C}" type="sibTrans" cxnId="{6566F3A2-6510-4BEB-A0E3-60A17346B02C}">
      <dgm:prSet/>
      <dgm:spPr/>
      <dgm:t>
        <a:bodyPr/>
        <a:lstStyle/>
        <a:p>
          <a:endParaRPr lang="en-GB"/>
        </a:p>
      </dgm:t>
    </dgm:pt>
    <dgm:pt modelId="{04A58628-338F-4225-A4E0-3E6F34D3B90F}">
      <dgm:prSet phldrT="[Texte]"/>
      <dgm:spPr/>
      <dgm:t>
        <a:bodyPr/>
        <a:lstStyle/>
        <a:p>
          <a:r>
            <a:rPr lang="en-GB" dirty="0" smtClean="0"/>
            <a:t>June – July 2016</a:t>
          </a:r>
          <a:endParaRPr lang="en-GB" dirty="0"/>
        </a:p>
      </dgm:t>
    </dgm:pt>
    <dgm:pt modelId="{BD1F1CF3-AE42-414C-AEB4-769001463DB8}" type="parTrans" cxnId="{D5261269-C276-4B5A-A29E-2BB86E13F55C}">
      <dgm:prSet/>
      <dgm:spPr/>
      <dgm:t>
        <a:bodyPr/>
        <a:lstStyle/>
        <a:p>
          <a:endParaRPr lang="en-GB"/>
        </a:p>
      </dgm:t>
    </dgm:pt>
    <dgm:pt modelId="{E81FC163-F306-4593-ABA0-52DF2A0F44DA}" type="sibTrans" cxnId="{D5261269-C276-4B5A-A29E-2BB86E13F55C}">
      <dgm:prSet/>
      <dgm:spPr/>
      <dgm:t>
        <a:bodyPr/>
        <a:lstStyle/>
        <a:p>
          <a:endParaRPr lang="en-GB"/>
        </a:p>
      </dgm:t>
    </dgm:pt>
    <dgm:pt modelId="{59116026-5708-4A7C-9830-05D788988F37}">
      <dgm:prSet phldrT="[Texte]"/>
      <dgm:spPr/>
      <dgm:t>
        <a:bodyPr/>
        <a:lstStyle/>
        <a:p>
          <a:r>
            <a:rPr lang="en-GB" i="1" dirty="0" smtClean="0"/>
            <a:t>Fracking in the 2 horizontal wells</a:t>
          </a:r>
          <a:endParaRPr lang="en-GB" i="1" dirty="0"/>
        </a:p>
      </dgm:t>
    </dgm:pt>
    <dgm:pt modelId="{2970CC09-3509-4ADF-9E11-761818C376BE}" type="parTrans" cxnId="{2642ABB7-65A3-4EB9-95F2-7A93E51EAEA4}">
      <dgm:prSet/>
      <dgm:spPr/>
      <dgm:t>
        <a:bodyPr/>
        <a:lstStyle/>
        <a:p>
          <a:endParaRPr lang="en-GB"/>
        </a:p>
      </dgm:t>
    </dgm:pt>
    <dgm:pt modelId="{44FEDF98-9EF1-4936-B95F-DBBA75BDDD6B}" type="sibTrans" cxnId="{2642ABB7-65A3-4EB9-95F2-7A93E51EAEA4}">
      <dgm:prSet/>
      <dgm:spPr/>
      <dgm:t>
        <a:bodyPr/>
        <a:lstStyle/>
        <a:p>
          <a:endParaRPr lang="en-GB"/>
        </a:p>
      </dgm:t>
    </dgm:pt>
    <dgm:pt modelId="{FCD9E7A6-868F-4260-BE8A-C38E4C2AA16A}">
      <dgm:prSet phldrT="[Texte]"/>
      <dgm:spPr/>
      <dgm:t>
        <a:bodyPr/>
        <a:lstStyle/>
        <a:p>
          <a:r>
            <a:rPr lang="en-GB" dirty="0" smtClean="0"/>
            <a:t>Sampling of GW, </a:t>
          </a:r>
          <a:r>
            <a:rPr lang="en-GB" dirty="0" err="1" smtClean="0"/>
            <a:t>frac</a:t>
          </a:r>
          <a:r>
            <a:rPr lang="en-GB" dirty="0" smtClean="0"/>
            <a:t> fluid and </a:t>
          </a:r>
          <a:r>
            <a:rPr lang="en-GB" dirty="0" err="1" smtClean="0"/>
            <a:t>flowback</a:t>
          </a:r>
          <a:r>
            <a:rPr lang="en-GB" dirty="0" smtClean="0"/>
            <a:t> fluid</a:t>
          </a:r>
          <a:endParaRPr lang="en-GB" dirty="0"/>
        </a:p>
      </dgm:t>
    </dgm:pt>
    <dgm:pt modelId="{8A46511E-07E3-4FCB-85B8-D3A55AB61887}" type="parTrans" cxnId="{4C2D58A6-73A1-48DA-90AE-F7D31F432450}">
      <dgm:prSet/>
      <dgm:spPr/>
      <dgm:t>
        <a:bodyPr/>
        <a:lstStyle/>
        <a:p>
          <a:endParaRPr lang="en-GB"/>
        </a:p>
      </dgm:t>
    </dgm:pt>
    <dgm:pt modelId="{9B25F674-EA01-49BC-8F2B-BCAA62E10D2F}" type="sibTrans" cxnId="{4C2D58A6-73A1-48DA-90AE-F7D31F432450}">
      <dgm:prSet/>
      <dgm:spPr/>
      <dgm:t>
        <a:bodyPr/>
        <a:lstStyle/>
        <a:p>
          <a:endParaRPr lang="en-GB"/>
        </a:p>
      </dgm:t>
    </dgm:pt>
    <dgm:pt modelId="{32E8C88F-D1FB-45EB-A8EC-321ADBDC28E0}">
      <dgm:prSet phldrT="[Texte]"/>
      <dgm:spPr/>
      <dgm:t>
        <a:bodyPr/>
        <a:lstStyle/>
        <a:p>
          <a:r>
            <a:rPr lang="en-GB" dirty="0" smtClean="0"/>
            <a:t>Aug. 2016 - ….</a:t>
          </a:r>
          <a:endParaRPr lang="en-GB" dirty="0"/>
        </a:p>
      </dgm:t>
    </dgm:pt>
    <dgm:pt modelId="{5A60C478-64B5-41DC-8CA2-48C72783C1ED}" type="parTrans" cxnId="{79A6A916-1293-4C41-A4E8-056693884D2F}">
      <dgm:prSet/>
      <dgm:spPr/>
      <dgm:t>
        <a:bodyPr/>
        <a:lstStyle/>
        <a:p>
          <a:endParaRPr lang="en-GB"/>
        </a:p>
      </dgm:t>
    </dgm:pt>
    <dgm:pt modelId="{C6275317-AA3F-4473-BB91-A6854F002143}" type="sibTrans" cxnId="{79A6A916-1293-4C41-A4E8-056693884D2F}">
      <dgm:prSet/>
      <dgm:spPr/>
      <dgm:t>
        <a:bodyPr/>
        <a:lstStyle/>
        <a:p>
          <a:endParaRPr lang="en-GB"/>
        </a:p>
      </dgm:t>
    </dgm:pt>
    <dgm:pt modelId="{F0D946CF-249E-4DBF-9CA0-BD3ECE007D6C}">
      <dgm:prSet phldrT="[Texte]"/>
      <dgm:spPr/>
      <dgm:t>
        <a:bodyPr/>
        <a:lstStyle/>
        <a:p>
          <a:r>
            <a:rPr lang="en-GB" dirty="0" smtClean="0"/>
            <a:t>On-going post-</a:t>
          </a:r>
          <a:r>
            <a:rPr lang="en-GB" dirty="0" err="1" smtClean="0"/>
            <a:t>frac</a:t>
          </a:r>
          <a:r>
            <a:rPr lang="en-GB" dirty="0" smtClean="0"/>
            <a:t> monitoring (visits every month in 2016, every 2 months in 2017)</a:t>
          </a:r>
          <a:endParaRPr lang="en-GB" dirty="0"/>
        </a:p>
      </dgm:t>
    </dgm:pt>
    <dgm:pt modelId="{0A44B0C6-EBBD-4FB1-861D-4918A00E8C67}" type="parTrans" cxnId="{6F063A43-66D9-4CEC-8B0F-0D9FFD36CE46}">
      <dgm:prSet/>
      <dgm:spPr/>
      <dgm:t>
        <a:bodyPr/>
        <a:lstStyle/>
        <a:p>
          <a:endParaRPr lang="en-GB"/>
        </a:p>
      </dgm:t>
    </dgm:pt>
    <dgm:pt modelId="{325E176D-697C-4438-AAE6-8FBFEC4A3A1A}" type="sibTrans" cxnId="{6F063A43-66D9-4CEC-8B0F-0D9FFD36CE46}">
      <dgm:prSet/>
      <dgm:spPr/>
      <dgm:t>
        <a:bodyPr/>
        <a:lstStyle/>
        <a:p>
          <a:endParaRPr lang="en-GB"/>
        </a:p>
      </dgm:t>
    </dgm:pt>
    <dgm:pt modelId="{73BCB484-96B7-4F45-B0D2-86854AADBAF3}">
      <dgm:prSet phldrT="[Texte]" custT="1"/>
      <dgm:spPr/>
      <dgm:t>
        <a:bodyPr/>
        <a:lstStyle/>
        <a:p>
          <a:r>
            <a:rPr lang="fr-CA" sz="1200" dirty="0" smtClean="0"/>
            <a:t>2013</a:t>
          </a:r>
          <a:endParaRPr lang="en-GB" sz="1200" dirty="0"/>
        </a:p>
      </dgm:t>
    </dgm:pt>
    <dgm:pt modelId="{9568F6A3-370A-4772-89FB-0290D64DA1BB}" type="parTrans" cxnId="{790CC029-85B5-4FC4-A06A-85ED20DCA760}">
      <dgm:prSet/>
      <dgm:spPr/>
      <dgm:t>
        <a:bodyPr/>
        <a:lstStyle/>
        <a:p>
          <a:endParaRPr lang="en-GB"/>
        </a:p>
      </dgm:t>
    </dgm:pt>
    <dgm:pt modelId="{201CAD39-ADA4-4ED9-82FF-A01CA50712C9}" type="sibTrans" cxnId="{790CC029-85B5-4FC4-A06A-85ED20DCA760}">
      <dgm:prSet/>
      <dgm:spPr/>
      <dgm:t>
        <a:bodyPr/>
        <a:lstStyle/>
        <a:p>
          <a:endParaRPr lang="en-GB"/>
        </a:p>
      </dgm:t>
    </dgm:pt>
    <dgm:pt modelId="{4646F107-4369-45AA-91F7-BE2F68033596}">
      <dgm:prSet phldrT="[Texte]"/>
      <dgm:spPr/>
      <dgm:t>
        <a:bodyPr/>
        <a:lstStyle/>
        <a:p>
          <a:r>
            <a:rPr lang="en-GB" i="1" noProof="0" dirty="0" smtClean="0"/>
            <a:t>Drilling of the vertical well</a:t>
          </a:r>
          <a:endParaRPr lang="en-GB" i="1" noProof="0" dirty="0"/>
        </a:p>
      </dgm:t>
    </dgm:pt>
    <dgm:pt modelId="{0D66631D-ED51-46A3-AF1F-FDED1CF71F53}" type="parTrans" cxnId="{203FBBEA-DCA4-4064-9AC5-CC02BDDDDA11}">
      <dgm:prSet/>
      <dgm:spPr/>
      <dgm:t>
        <a:bodyPr/>
        <a:lstStyle/>
        <a:p>
          <a:endParaRPr lang="en-GB"/>
        </a:p>
      </dgm:t>
    </dgm:pt>
    <dgm:pt modelId="{6DE4F477-02CD-4529-A2B2-7A9737983DDE}" type="sibTrans" cxnId="{203FBBEA-DCA4-4064-9AC5-CC02BDDDDA11}">
      <dgm:prSet/>
      <dgm:spPr/>
      <dgm:t>
        <a:bodyPr/>
        <a:lstStyle/>
        <a:p>
          <a:endParaRPr lang="en-GB"/>
        </a:p>
      </dgm:t>
    </dgm:pt>
    <dgm:pt modelId="{38209A70-7A35-41F5-BEBB-240573DA1602}" type="pres">
      <dgm:prSet presAssocID="{E85EC508-FE94-4A21-9830-EE8FB27140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4D24878-006F-4151-B53B-8CB1B7E07FD6}" type="pres">
      <dgm:prSet presAssocID="{73BCB484-96B7-4F45-B0D2-86854AADBAF3}" presName="composite" presStyleCnt="0"/>
      <dgm:spPr/>
    </dgm:pt>
    <dgm:pt modelId="{007B6816-55EB-472B-8529-07C3FA263A75}" type="pres">
      <dgm:prSet presAssocID="{73BCB484-96B7-4F45-B0D2-86854AADBAF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CA81A2-CA2D-4A60-B638-339F147A28A6}" type="pres">
      <dgm:prSet presAssocID="{73BCB484-96B7-4F45-B0D2-86854AADBAF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0D827-820B-439B-A4CC-EEC4AD48A0D2}" type="pres">
      <dgm:prSet presAssocID="{201CAD39-ADA4-4ED9-82FF-A01CA50712C9}" presName="sp" presStyleCnt="0"/>
      <dgm:spPr/>
    </dgm:pt>
    <dgm:pt modelId="{245808C6-BBED-4538-873F-B5E84E63DD4A}" type="pres">
      <dgm:prSet presAssocID="{61AD9F8A-6817-4BE6-9823-0C786749956F}" presName="composite" presStyleCnt="0"/>
      <dgm:spPr/>
    </dgm:pt>
    <dgm:pt modelId="{F5D7B46A-3143-429F-B11B-2C4BD438167C}" type="pres">
      <dgm:prSet presAssocID="{61AD9F8A-6817-4BE6-9823-0C786749956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48B00-BB31-480F-AC54-26825CE2B93A}" type="pres">
      <dgm:prSet presAssocID="{61AD9F8A-6817-4BE6-9823-0C786749956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58EDB-92F6-4956-B9AC-90BE326A8F02}" type="pres">
      <dgm:prSet presAssocID="{FC835FF8-4D1C-4C8D-AA07-092A11481384}" presName="sp" presStyleCnt="0"/>
      <dgm:spPr/>
    </dgm:pt>
    <dgm:pt modelId="{87FC2602-9BC4-4B1B-A0C2-133C839C1C3A}" type="pres">
      <dgm:prSet presAssocID="{D5BC6D00-2890-4C16-A158-625B32487660}" presName="composite" presStyleCnt="0"/>
      <dgm:spPr/>
    </dgm:pt>
    <dgm:pt modelId="{ED00B27C-7969-44EF-B784-3C136E685905}" type="pres">
      <dgm:prSet presAssocID="{D5BC6D00-2890-4C16-A158-625B3248766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766F37-2216-4AFB-8DC1-CE0F4EF7BAB9}" type="pres">
      <dgm:prSet presAssocID="{D5BC6D00-2890-4C16-A158-625B3248766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5E3DF-D200-419C-8E4D-E0E7428D123F}" type="pres">
      <dgm:prSet presAssocID="{0EBE6B0D-75EB-4438-980E-27B70E8E3DEB}" presName="sp" presStyleCnt="0"/>
      <dgm:spPr/>
    </dgm:pt>
    <dgm:pt modelId="{F507AEC8-374F-4295-93C3-5A520C10DD2F}" type="pres">
      <dgm:prSet presAssocID="{04A58628-338F-4225-A4E0-3E6F34D3B90F}" presName="composite" presStyleCnt="0"/>
      <dgm:spPr/>
    </dgm:pt>
    <dgm:pt modelId="{D5037E85-8B5F-468E-AFA0-7422FD50E7B5}" type="pres">
      <dgm:prSet presAssocID="{04A58628-338F-4225-A4E0-3E6F34D3B90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84AE8F-901E-4410-A65D-84312132383C}" type="pres">
      <dgm:prSet presAssocID="{04A58628-338F-4225-A4E0-3E6F34D3B90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CB500A-E8BF-43C4-9ABD-FD06DA5C67C0}" type="pres">
      <dgm:prSet presAssocID="{E81FC163-F306-4593-ABA0-52DF2A0F44DA}" presName="sp" presStyleCnt="0"/>
      <dgm:spPr/>
    </dgm:pt>
    <dgm:pt modelId="{6B5FC766-E4DC-4017-9904-22487FE48204}" type="pres">
      <dgm:prSet presAssocID="{32E8C88F-D1FB-45EB-A8EC-321ADBDC28E0}" presName="composite" presStyleCnt="0"/>
      <dgm:spPr/>
    </dgm:pt>
    <dgm:pt modelId="{B89F42F1-D470-4A0B-8E57-B244BBE5F8C8}" type="pres">
      <dgm:prSet presAssocID="{32E8C88F-D1FB-45EB-A8EC-321ADBDC28E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5B29B-B5EE-4BA4-AA6B-41A3508D249A}" type="pres">
      <dgm:prSet presAssocID="{32E8C88F-D1FB-45EB-A8EC-321ADBDC28E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365240-460F-41B3-AF0A-7867B3123B6F}" type="presOf" srcId="{73BCB484-96B7-4F45-B0D2-86854AADBAF3}" destId="{007B6816-55EB-472B-8529-07C3FA263A75}" srcOrd="0" destOrd="0" presId="urn:microsoft.com/office/officeart/2005/8/layout/chevron2"/>
    <dgm:cxn modelId="{1927A248-DF92-4E71-9A20-14A2819F688A}" type="presOf" srcId="{61AD9F8A-6817-4BE6-9823-0C786749956F}" destId="{F5D7B46A-3143-429F-B11B-2C4BD438167C}" srcOrd="0" destOrd="0" presId="urn:microsoft.com/office/officeart/2005/8/layout/chevron2"/>
    <dgm:cxn modelId="{6566F3A2-6510-4BEB-A0E3-60A17346B02C}" srcId="{D5BC6D00-2890-4C16-A158-625B32487660}" destId="{BACB0C23-F420-48AA-8451-DF8E129CCE21}" srcOrd="0" destOrd="0" parTransId="{18E796F6-F404-4916-BF01-7E2E8D42109A}" sibTransId="{A18B264C-F14D-4C27-8846-E3F41173A84C}"/>
    <dgm:cxn modelId="{8FA66DEA-FF35-498D-B41D-5575B777C221}" type="presOf" srcId="{1EF3CF88-7F6C-460B-9A7F-6738832A4882}" destId="{F6748B00-BB31-480F-AC54-26825CE2B93A}" srcOrd="0" destOrd="1" presId="urn:microsoft.com/office/officeart/2005/8/layout/chevron2"/>
    <dgm:cxn modelId="{DC1F8946-7BD4-4E1D-AA6C-BB942E709905}" type="presOf" srcId="{3654959F-E61F-4ED6-A5DC-CEE8F4AFCF78}" destId="{F6748B00-BB31-480F-AC54-26825CE2B93A}" srcOrd="0" destOrd="0" presId="urn:microsoft.com/office/officeart/2005/8/layout/chevron2"/>
    <dgm:cxn modelId="{41CD0744-C90F-4C13-90F8-0A37036B03F5}" type="presOf" srcId="{F0D946CF-249E-4DBF-9CA0-BD3ECE007D6C}" destId="{1D45B29B-B5EE-4BA4-AA6B-41A3508D249A}" srcOrd="0" destOrd="0" presId="urn:microsoft.com/office/officeart/2005/8/layout/chevron2"/>
    <dgm:cxn modelId="{4915CC12-9196-436F-A7A6-840D28D3CFD6}" type="presOf" srcId="{FCD9E7A6-868F-4260-BE8A-C38E4C2AA16A}" destId="{F184AE8F-901E-4410-A65D-84312132383C}" srcOrd="0" destOrd="1" presId="urn:microsoft.com/office/officeart/2005/8/layout/chevron2"/>
    <dgm:cxn modelId="{860F8229-5C04-43E6-9DE9-F16F572ACE6C}" type="presOf" srcId="{4646F107-4369-45AA-91F7-BE2F68033596}" destId="{CCCA81A2-CA2D-4A60-B638-339F147A28A6}" srcOrd="0" destOrd="0" presId="urn:microsoft.com/office/officeart/2005/8/layout/chevron2"/>
    <dgm:cxn modelId="{2642ABB7-65A3-4EB9-95F2-7A93E51EAEA4}" srcId="{04A58628-338F-4225-A4E0-3E6F34D3B90F}" destId="{59116026-5708-4A7C-9830-05D788988F37}" srcOrd="0" destOrd="0" parTransId="{2970CC09-3509-4ADF-9E11-761818C376BE}" sibTransId="{44FEDF98-9EF1-4936-B95F-DBBA75BDDD6B}"/>
    <dgm:cxn modelId="{BDA70F74-4E59-4391-92C0-0089F62E83E0}" srcId="{61AD9F8A-6817-4BE6-9823-0C786749956F}" destId="{1EF3CF88-7F6C-460B-9A7F-6738832A4882}" srcOrd="1" destOrd="0" parTransId="{E3CAEEE5-3536-4F10-A939-B3456C992AF6}" sibTransId="{F1EFC2B1-C35F-4C43-ADA6-2A44CECF3008}"/>
    <dgm:cxn modelId="{E9427481-73BC-496C-936E-F3DCC419EA3B}" type="presOf" srcId="{32E8C88F-D1FB-45EB-A8EC-321ADBDC28E0}" destId="{B89F42F1-D470-4A0B-8E57-B244BBE5F8C8}" srcOrd="0" destOrd="0" presId="urn:microsoft.com/office/officeart/2005/8/layout/chevron2"/>
    <dgm:cxn modelId="{0C567BE8-455E-4130-802C-73A40B937685}" type="presOf" srcId="{04A58628-338F-4225-A4E0-3E6F34D3B90F}" destId="{D5037E85-8B5F-468E-AFA0-7422FD50E7B5}" srcOrd="0" destOrd="0" presId="urn:microsoft.com/office/officeart/2005/8/layout/chevron2"/>
    <dgm:cxn modelId="{62FAE3AC-5FA1-406E-B9DC-E1EAA888A694}" type="presOf" srcId="{D5BC6D00-2890-4C16-A158-625B32487660}" destId="{ED00B27C-7969-44EF-B784-3C136E685905}" srcOrd="0" destOrd="0" presId="urn:microsoft.com/office/officeart/2005/8/layout/chevron2"/>
    <dgm:cxn modelId="{D5261269-C276-4B5A-A29E-2BB86E13F55C}" srcId="{E85EC508-FE94-4A21-9830-EE8FB2714051}" destId="{04A58628-338F-4225-A4E0-3E6F34D3B90F}" srcOrd="3" destOrd="0" parTransId="{BD1F1CF3-AE42-414C-AEB4-769001463DB8}" sibTransId="{E81FC163-F306-4593-ABA0-52DF2A0F44DA}"/>
    <dgm:cxn modelId="{2D5CF49F-A0D2-4C7C-B74F-BEDB3DFE3C24}" type="presOf" srcId="{59116026-5708-4A7C-9830-05D788988F37}" destId="{F184AE8F-901E-4410-A65D-84312132383C}" srcOrd="0" destOrd="0" presId="urn:microsoft.com/office/officeart/2005/8/layout/chevron2"/>
    <dgm:cxn modelId="{79A6A916-1293-4C41-A4E8-056693884D2F}" srcId="{E85EC508-FE94-4A21-9830-EE8FB2714051}" destId="{32E8C88F-D1FB-45EB-A8EC-321ADBDC28E0}" srcOrd="4" destOrd="0" parTransId="{5A60C478-64B5-41DC-8CA2-48C72783C1ED}" sibTransId="{C6275317-AA3F-4473-BB91-A6854F002143}"/>
    <dgm:cxn modelId="{790CC029-85B5-4FC4-A06A-85ED20DCA760}" srcId="{E85EC508-FE94-4A21-9830-EE8FB2714051}" destId="{73BCB484-96B7-4F45-B0D2-86854AADBAF3}" srcOrd="0" destOrd="0" parTransId="{9568F6A3-370A-4772-89FB-0290D64DA1BB}" sibTransId="{201CAD39-ADA4-4ED9-82FF-A01CA50712C9}"/>
    <dgm:cxn modelId="{203FBBEA-DCA4-4064-9AC5-CC02BDDDDA11}" srcId="{73BCB484-96B7-4F45-B0D2-86854AADBAF3}" destId="{4646F107-4369-45AA-91F7-BE2F68033596}" srcOrd="0" destOrd="0" parTransId="{0D66631D-ED51-46A3-AF1F-FDED1CF71F53}" sibTransId="{6DE4F477-02CD-4529-A2B2-7A9737983DDE}"/>
    <dgm:cxn modelId="{FCA8870C-C7C2-4E32-878F-EF21E42B8709}" srcId="{E85EC508-FE94-4A21-9830-EE8FB2714051}" destId="{61AD9F8A-6817-4BE6-9823-0C786749956F}" srcOrd="1" destOrd="0" parTransId="{6F46D671-F797-4BB9-8643-9F1394211585}" sibTransId="{FC835FF8-4D1C-4C8D-AA07-092A11481384}"/>
    <dgm:cxn modelId="{6F063A43-66D9-4CEC-8B0F-0D9FFD36CE46}" srcId="{32E8C88F-D1FB-45EB-A8EC-321ADBDC28E0}" destId="{F0D946CF-249E-4DBF-9CA0-BD3ECE007D6C}" srcOrd="0" destOrd="0" parTransId="{0A44B0C6-EBBD-4FB1-861D-4918A00E8C67}" sibTransId="{325E176D-697C-4438-AAE6-8FBFEC4A3A1A}"/>
    <dgm:cxn modelId="{124703C9-69E9-4E03-B1D0-1538A022E43C}" type="presOf" srcId="{E85EC508-FE94-4A21-9830-EE8FB2714051}" destId="{38209A70-7A35-41F5-BEBB-240573DA1602}" srcOrd="0" destOrd="0" presId="urn:microsoft.com/office/officeart/2005/8/layout/chevron2"/>
    <dgm:cxn modelId="{4C2D58A6-73A1-48DA-90AE-F7D31F432450}" srcId="{04A58628-338F-4225-A4E0-3E6F34D3B90F}" destId="{FCD9E7A6-868F-4260-BE8A-C38E4C2AA16A}" srcOrd="1" destOrd="0" parTransId="{8A46511E-07E3-4FCB-85B8-D3A55AB61887}" sibTransId="{9B25F674-EA01-49BC-8F2B-BCAA62E10D2F}"/>
    <dgm:cxn modelId="{973E8CA1-8A64-48E9-BCB5-C6CD5FDFC483}" type="presOf" srcId="{BACB0C23-F420-48AA-8451-DF8E129CCE21}" destId="{4F766F37-2216-4AFB-8DC1-CE0F4EF7BAB9}" srcOrd="0" destOrd="0" presId="urn:microsoft.com/office/officeart/2005/8/layout/chevron2"/>
    <dgm:cxn modelId="{46F151E4-EFBE-42ED-BBBE-C74B51578974}" srcId="{E85EC508-FE94-4A21-9830-EE8FB2714051}" destId="{D5BC6D00-2890-4C16-A158-625B32487660}" srcOrd="2" destOrd="0" parTransId="{199DC065-7493-48A3-8CE7-6F281FB84C6D}" sibTransId="{0EBE6B0D-75EB-4438-980E-27B70E8E3DEB}"/>
    <dgm:cxn modelId="{302F47CF-8643-4FBD-B63F-DE43FE3A93A5}" srcId="{61AD9F8A-6817-4BE6-9823-0C786749956F}" destId="{3654959F-E61F-4ED6-A5DC-CEE8F4AFCF78}" srcOrd="0" destOrd="0" parTransId="{C71F3EFD-178D-42ED-AE01-7FA001B1CB82}" sibTransId="{C7E647A7-4E25-46D4-81AD-DC2B463C4E2E}"/>
    <dgm:cxn modelId="{9C08D29C-BF99-4555-A776-EC14AE99535F}" type="presParOf" srcId="{38209A70-7A35-41F5-BEBB-240573DA1602}" destId="{F4D24878-006F-4151-B53B-8CB1B7E07FD6}" srcOrd="0" destOrd="0" presId="urn:microsoft.com/office/officeart/2005/8/layout/chevron2"/>
    <dgm:cxn modelId="{B36433F3-5522-4973-BBB1-E1B34F8F4030}" type="presParOf" srcId="{F4D24878-006F-4151-B53B-8CB1B7E07FD6}" destId="{007B6816-55EB-472B-8529-07C3FA263A75}" srcOrd="0" destOrd="0" presId="urn:microsoft.com/office/officeart/2005/8/layout/chevron2"/>
    <dgm:cxn modelId="{12DEFC96-52A8-487B-B576-66109E2FA380}" type="presParOf" srcId="{F4D24878-006F-4151-B53B-8CB1B7E07FD6}" destId="{CCCA81A2-CA2D-4A60-B638-339F147A28A6}" srcOrd="1" destOrd="0" presId="urn:microsoft.com/office/officeart/2005/8/layout/chevron2"/>
    <dgm:cxn modelId="{2C10905B-B0EC-442C-A796-B48C0F33EE4D}" type="presParOf" srcId="{38209A70-7A35-41F5-BEBB-240573DA1602}" destId="{3600D827-820B-439B-A4CC-EEC4AD48A0D2}" srcOrd="1" destOrd="0" presId="urn:microsoft.com/office/officeart/2005/8/layout/chevron2"/>
    <dgm:cxn modelId="{6A24DF80-EAD4-4F81-B7BC-B30C137DF7A6}" type="presParOf" srcId="{38209A70-7A35-41F5-BEBB-240573DA1602}" destId="{245808C6-BBED-4538-873F-B5E84E63DD4A}" srcOrd="2" destOrd="0" presId="urn:microsoft.com/office/officeart/2005/8/layout/chevron2"/>
    <dgm:cxn modelId="{1C2D67F5-CDC4-409A-A8C1-4C1B4B412B99}" type="presParOf" srcId="{245808C6-BBED-4538-873F-B5E84E63DD4A}" destId="{F5D7B46A-3143-429F-B11B-2C4BD438167C}" srcOrd="0" destOrd="0" presId="urn:microsoft.com/office/officeart/2005/8/layout/chevron2"/>
    <dgm:cxn modelId="{DBD0DE6D-9A5D-40B0-83C1-4ADFC119796B}" type="presParOf" srcId="{245808C6-BBED-4538-873F-B5E84E63DD4A}" destId="{F6748B00-BB31-480F-AC54-26825CE2B93A}" srcOrd="1" destOrd="0" presId="urn:microsoft.com/office/officeart/2005/8/layout/chevron2"/>
    <dgm:cxn modelId="{787F4DD0-F776-451A-ABC6-502F26F0C11A}" type="presParOf" srcId="{38209A70-7A35-41F5-BEBB-240573DA1602}" destId="{CED58EDB-92F6-4956-B9AC-90BE326A8F02}" srcOrd="3" destOrd="0" presId="urn:microsoft.com/office/officeart/2005/8/layout/chevron2"/>
    <dgm:cxn modelId="{FCF58EA5-D6F4-4A54-ADC9-FFFAD64781BB}" type="presParOf" srcId="{38209A70-7A35-41F5-BEBB-240573DA1602}" destId="{87FC2602-9BC4-4B1B-A0C2-133C839C1C3A}" srcOrd="4" destOrd="0" presId="urn:microsoft.com/office/officeart/2005/8/layout/chevron2"/>
    <dgm:cxn modelId="{FF5D2341-AE71-4931-8DFE-42FA0A3024B1}" type="presParOf" srcId="{87FC2602-9BC4-4B1B-A0C2-133C839C1C3A}" destId="{ED00B27C-7969-44EF-B784-3C136E685905}" srcOrd="0" destOrd="0" presId="urn:microsoft.com/office/officeart/2005/8/layout/chevron2"/>
    <dgm:cxn modelId="{D5604461-1FB9-4EB0-94A0-2A8A07CCEBFE}" type="presParOf" srcId="{87FC2602-9BC4-4B1B-A0C2-133C839C1C3A}" destId="{4F766F37-2216-4AFB-8DC1-CE0F4EF7BAB9}" srcOrd="1" destOrd="0" presId="urn:microsoft.com/office/officeart/2005/8/layout/chevron2"/>
    <dgm:cxn modelId="{172435BB-3589-4C3A-9251-EB879C5C1DD3}" type="presParOf" srcId="{38209A70-7A35-41F5-BEBB-240573DA1602}" destId="{AE65E3DF-D200-419C-8E4D-E0E7428D123F}" srcOrd="5" destOrd="0" presId="urn:microsoft.com/office/officeart/2005/8/layout/chevron2"/>
    <dgm:cxn modelId="{69910753-9C7A-4937-8B47-055990B2A62E}" type="presParOf" srcId="{38209A70-7A35-41F5-BEBB-240573DA1602}" destId="{F507AEC8-374F-4295-93C3-5A520C10DD2F}" srcOrd="6" destOrd="0" presId="urn:microsoft.com/office/officeart/2005/8/layout/chevron2"/>
    <dgm:cxn modelId="{A1C30481-3004-4B14-9C7E-9689C0B3FD97}" type="presParOf" srcId="{F507AEC8-374F-4295-93C3-5A520C10DD2F}" destId="{D5037E85-8B5F-468E-AFA0-7422FD50E7B5}" srcOrd="0" destOrd="0" presId="urn:microsoft.com/office/officeart/2005/8/layout/chevron2"/>
    <dgm:cxn modelId="{DD8DF0A9-C991-422C-9E98-28B5E0790A90}" type="presParOf" srcId="{F507AEC8-374F-4295-93C3-5A520C10DD2F}" destId="{F184AE8F-901E-4410-A65D-84312132383C}" srcOrd="1" destOrd="0" presId="urn:microsoft.com/office/officeart/2005/8/layout/chevron2"/>
    <dgm:cxn modelId="{DC245E49-E1E2-4799-A577-CA8201254ACE}" type="presParOf" srcId="{38209A70-7A35-41F5-BEBB-240573DA1602}" destId="{65CB500A-E8BF-43C4-9ABD-FD06DA5C67C0}" srcOrd="7" destOrd="0" presId="urn:microsoft.com/office/officeart/2005/8/layout/chevron2"/>
    <dgm:cxn modelId="{A58E9BF3-2A53-41AA-99C6-82E2C8B23381}" type="presParOf" srcId="{38209A70-7A35-41F5-BEBB-240573DA1602}" destId="{6B5FC766-E4DC-4017-9904-22487FE48204}" srcOrd="8" destOrd="0" presId="urn:microsoft.com/office/officeart/2005/8/layout/chevron2"/>
    <dgm:cxn modelId="{CB467B76-2C6F-4A22-B329-D6998D3BD7D9}" type="presParOf" srcId="{6B5FC766-E4DC-4017-9904-22487FE48204}" destId="{B89F42F1-D470-4A0B-8E57-B244BBE5F8C8}" srcOrd="0" destOrd="0" presId="urn:microsoft.com/office/officeart/2005/8/layout/chevron2"/>
    <dgm:cxn modelId="{945314A6-12D2-40D3-A34D-76562C8393B5}" type="presParOf" srcId="{6B5FC766-E4DC-4017-9904-22487FE48204}" destId="{1D45B29B-B5EE-4BA4-AA6B-41A3508D24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B6816-55EB-472B-8529-07C3FA263A75}">
      <dsp:nvSpPr>
        <dsp:cNvPr id="0" name=""/>
        <dsp:cNvSpPr/>
      </dsp:nvSpPr>
      <dsp:spPr>
        <a:xfrm rot="5400000">
          <a:off x="-176393" y="178096"/>
          <a:ext cx="1175957" cy="8231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2013</a:t>
          </a:r>
          <a:endParaRPr lang="en-GB" sz="1200" kern="1200" dirty="0"/>
        </a:p>
      </dsp:txBody>
      <dsp:txXfrm rot="-5400000">
        <a:off x="1" y="413287"/>
        <a:ext cx="823170" cy="352787"/>
      </dsp:txXfrm>
    </dsp:sp>
    <dsp:sp modelId="{CCCA81A2-CA2D-4A60-B638-339F147A28A6}">
      <dsp:nvSpPr>
        <dsp:cNvPr id="0" name=""/>
        <dsp:cNvSpPr/>
      </dsp:nvSpPr>
      <dsp:spPr>
        <a:xfrm rot="5400000">
          <a:off x="2497350" y="-1672477"/>
          <a:ext cx="764372" cy="411273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i="1" kern="1200" noProof="0" dirty="0" smtClean="0"/>
            <a:t>Drilling of the vertical well</a:t>
          </a:r>
          <a:endParaRPr lang="en-GB" sz="1600" i="1" kern="1200" noProof="0" dirty="0"/>
        </a:p>
      </dsp:txBody>
      <dsp:txXfrm rot="-5400000">
        <a:off x="823170" y="39017"/>
        <a:ext cx="4075419" cy="689744"/>
      </dsp:txXfrm>
    </dsp:sp>
    <dsp:sp modelId="{F5D7B46A-3143-429F-B11B-2C4BD438167C}">
      <dsp:nvSpPr>
        <dsp:cNvPr id="0" name=""/>
        <dsp:cNvSpPr/>
      </dsp:nvSpPr>
      <dsp:spPr>
        <a:xfrm rot="5400000">
          <a:off x="-176393" y="1237789"/>
          <a:ext cx="1175957" cy="8231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Autumn 2015</a:t>
          </a:r>
          <a:endParaRPr lang="en-GB" sz="1200" kern="1200" dirty="0"/>
        </a:p>
      </dsp:txBody>
      <dsp:txXfrm rot="-5400000">
        <a:off x="1" y="1472980"/>
        <a:ext cx="823170" cy="352787"/>
      </dsp:txXfrm>
    </dsp:sp>
    <dsp:sp modelId="{F6748B00-BB31-480F-AC54-26825CE2B93A}">
      <dsp:nvSpPr>
        <dsp:cNvPr id="0" name=""/>
        <dsp:cNvSpPr/>
      </dsp:nvSpPr>
      <dsp:spPr>
        <a:xfrm rot="5400000">
          <a:off x="2497350" y="-612784"/>
          <a:ext cx="764372" cy="411273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i="1" kern="1200" dirty="0" smtClean="0"/>
            <a:t>Drilling of the horizontal wells</a:t>
          </a:r>
          <a:endParaRPr lang="en-GB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Installation </a:t>
          </a:r>
          <a:r>
            <a:rPr lang="en-GB" sz="1600" kern="1200" smtClean="0"/>
            <a:t>of GW monitoring network</a:t>
          </a:r>
          <a:endParaRPr lang="en-GB" sz="1600" kern="1200" dirty="0"/>
        </a:p>
      </dsp:txBody>
      <dsp:txXfrm rot="-5400000">
        <a:off x="823170" y="1098710"/>
        <a:ext cx="4075419" cy="689744"/>
      </dsp:txXfrm>
    </dsp:sp>
    <dsp:sp modelId="{ED00B27C-7969-44EF-B784-3C136E685905}">
      <dsp:nvSpPr>
        <dsp:cNvPr id="0" name=""/>
        <dsp:cNvSpPr/>
      </dsp:nvSpPr>
      <dsp:spPr>
        <a:xfrm rot="5400000">
          <a:off x="-176393" y="2297483"/>
          <a:ext cx="1175957" cy="8231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Dec. 2015 – May 2016</a:t>
          </a:r>
          <a:endParaRPr lang="en-GB" sz="1200" kern="1200" dirty="0"/>
        </a:p>
      </dsp:txBody>
      <dsp:txXfrm rot="-5400000">
        <a:off x="1" y="2532674"/>
        <a:ext cx="823170" cy="352787"/>
      </dsp:txXfrm>
    </dsp:sp>
    <dsp:sp modelId="{4F766F37-2216-4AFB-8DC1-CE0F4EF7BAB9}">
      <dsp:nvSpPr>
        <dsp:cNvPr id="0" name=""/>
        <dsp:cNvSpPr/>
      </dsp:nvSpPr>
      <dsp:spPr>
        <a:xfrm rot="5400000">
          <a:off x="2497350" y="446909"/>
          <a:ext cx="764372" cy="411273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Baseline monitoring (6 months – 4 site visits)</a:t>
          </a:r>
          <a:endParaRPr lang="en-GB" sz="1600" kern="1200" dirty="0"/>
        </a:p>
      </dsp:txBody>
      <dsp:txXfrm rot="-5400000">
        <a:off x="823170" y="2158403"/>
        <a:ext cx="4075419" cy="689744"/>
      </dsp:txXfrm>
    </dsp:sp>
    <dsp:sp modelId="{D5037E85-8B5F-468E-AFA0-7422FD50E7B5}">
      <dsp:nvSpPr>
        <dsp:cNvPr id="0" name=""/>
        <dsp:cNvSpPr/>
      </dsp:nvSpPr>
      <dsp:spPr>
        <a:xfrm rot="5400000">
          <a:off x="-176393" y="3357176"/>
          <a:ext cx="1175957" cy="8231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June – July 2016</a:t>
          </a:r>
          <a:endParaRPr lang="en-GB" sz="1200" kern="1200" dirty="0"/>
        </a:p>
      </dsp:txBody>
      <dsp:txXfrm rot="-5400000">
        <a:off x="1" y="3592367"/>
        <a:ext cx="823170" cy="352787"/>
      </dsp:txXfrm>
    </dsp:sp>
    <dsp:sp modelId="{F184AE8F-901E-4410-A65D-84312132383C}">
      <dsp:nvSpPr>
        <dsp:cNvPr id="0" name=""/>
        <dsp:cNvSpPr/>
      </dsp:nvSpPr>
      <dsp:spPr>
        <a:xfrm rot="5400000">
          <a:off x="2497350" y="1506602"/>
          <a:ext cx="764372" cy="411273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i="1" kern="1200" dirty="0" smtClean="0"/>
            <a:t>Fracking in the 2 horizontal wells</a:t>
          </a:r>
          <a:endParaRPr lang="en-GB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Sampling of GW, </a:t>
          </a:r>
          <a:r>
            <a:rPr lang="en-GB" sz="1600" kern="1200" dirty="0" err="1" smtClean="0"/>
            <a:t>frac</a:t>
          </a:r>
          <a:r>
            <a:rPr lang="en-GB" sz="1600" kern="1200" dirty="0" smtClean="0"/>
            <a:t> fluid and </a:t>
          </a:r>
          <a:r>
            <a:rPr lang="en-GB" sz="1600" kern="1200" dirty="0" err="1" smtClean="0"/>
            <a:t>flowback</a:t>
          </a:r>
          <a:r>
            <a:rPr lang="en-GB" sz="1600" kern="1200" dirty="0" smtClean="0"/>
            <a:t> fluid</a:t>
          </a:r>
          <a:endParaRPr lang="en-GB" sz="1600" kern="1200" dirty="0"/>
        </a:p>
      </dsp:txBody>
      <dsp:txXfrm rot="-5400000">
        <a:off x="823170" y="3218096"/>
        <a:ext cx="4075419" cy="689744"/>
      </dsp:txXfrm>
    </dsp:sp>
    <dsp:sp modelId="{B89F42F1-D470-4A0B-8E57-B244BBE5F8C8}">
      <dsp:nvSpPr>
        <dsp:cNvPr id="0" name=""/>
        <dsp:cNvSpPr/>
      </dsp:nvSpPr>
      <dsp:spPr>
        <a:xfrm rot="5400000">
          <a:off x="-176393" y="4416870"/>
          <a:ext cx="1175957" cy="8231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Aug. 2016 - ….</a:t>
          </a:r>
          <a:endParaRPr lang="en-GB" sz="1200" kern="1200" dirty="0"/>
        </a:p>
      </dsp:txBody>
      <dsp:txXfrm rot="-5400000">
        <a:off x="1" y="4652061"/>
        <a:ext cx="823170" cy="352787"/>
      </dsp:txXfrm>
    </dsp:sp>
    <dsp:sp modelId="{1D45B29B-B5EE-4BA4-AA6B-41A3508D249A}">
      <dsp:nvSpPr>
        <dsp:cNvPr id="0" name=""/>
        <dsp:cNvSpPr/>
      </dsp:nvSpPr>
      <dsp:spPr>
        <a:xfrm rot="5400000">
          <a:off x="2497350" y="2566295"/>
          <a:ext cx="764372" cy="411273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On-going post-</a:t>
          </a:r>
          <a:r>
            <a:rPr lang="en-GB" sz="1600" kern="1200" dirty="0" err="1" smtClean="0"/>
            <a:t>frac</a:t>
          </a:r>
          <a:r>
            <a:rPr lang="en-GB" sz="1600" kern="1200" dirty="0" smtClean="0"/>
            <a:t> monitoring (visits every month in 2016, every 2 months in 2017)</a:t>
          </a:r>
          <a:endParaRPr lang="en-GB" sz="1600" kern="1200" dirty="0"/>
        </a:p>
      </dsp:txBody>
      <dsp:txXfrm rot="-5400000">
        <a:off x="823170" y="4277789"/>
        <a:ext cx="4075419" cy="68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4B83-3742-4F4D-A544-3B7C90D7FCC7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712B-430E-416F-B99F-4CB3B3A277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surface: abandoned well legacies, providing</a:t>
            </a:r>
            <a:r>
              <a:rPr lang="en-GB" baseline="0" dirty="0" smtClean="0"/>
              <a:t> pathways from fracture stimulation zones to near surface GW</a:t>
            </a:r>
          </a:p>
          <a:p>
            <a:r>
              <a:rPr lang="en-GB" baseline="0" dirty="0" smtClean="0"/>
              <a:t>Around well-bore as result of failure in well integrity in which drilling fluids or flow back is allowed to escape in surrounding strata</a:t>
            </a:r>
          </a:p>
          <a:p>
            <a:r>
              <a:rPr lang="en-GB" baseline="0" dirty="0" smtClean="0"/>
              <a:t>Through GW flow arising from fracture stimulation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1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2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pictures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6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8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Semi-confined to confined/depth of wells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1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Update figures (Matlab)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6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Logo of all 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0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73417" b="79556"/>
          <a:stretch/>
        </p:blipFill>
        <p:spPr>
          <a:xfrm>
            <a:off x="195505" y="170980"/>
            <a:ext cx="1916919" cy="859309"/>
          </a:xfrm>
          <a:prstGeom prst="rect">
            <a:avLst/>
          </a:prstGeom>
        </p:spPr>
      </p:pic>
      <p:pic>
        <p:nvPicPr>
          <p:cNvPr id="9" name="Immagine 6" descr="SHEER_logo_presentazioni_minut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36425" y="170980"/>
            <a:ext cx="1427398" cy="859309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18" y="170980"/>
            <a:ext cx="645816" cy="8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0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657"/>
            <a:ext cx="7886700" cy="6397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7531"/>
            <a:ext cx="7886700" cy="5418197"/>
          </a:xfrm>
        </p:spPr>
        <p:txBody>
          <a:bodyPr/>
          <a:lstStyle>
            <a:lvl1pPr>
              <a:buClr>
                <a:srgbClr val="003560"/>
              </a:buClr>
              <a:defRPr sz="2100"/>
            </a:lvl1pPr>
            <a:lvl2pPr marL="627063" indent="-284163"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/>
            </a:lvl2pPr>
            <a:lvl3pPr marL="857250" indent="-1714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73417" b="79556"/>
          <a:stretch/>
        </p:blipFill>
        <p:spPr>
          <a:xfrm>
            <a:off x="6875249" y="6370182"/>
            <a:ext cx="853153" cy="38244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781666"/>
            <a:ext cx="9144000" cy="0"/>
          </a:xfrm>
          <a:prstGeom prst="line">
            <a:avLst/>
          </a:prstGeom>
          <a:ln>
            <a:solidFill>
              <a:srgbClr val="002D4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034233" y="63711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 smtClean="0"/>
              <a:t>N. Montcoudiol et al. – Groundwater monitoring in Poland</a:t>
            </a:r>
            <a:endParaRPr lang="en-GB" sz="900" dirty="0"/>
          </a:p>
        </p:txBody>
      </p:sp>
      <p:pic>
        <p:nvPicPr>
          <p:cNvPr id="17" name="Immagine 6" descr="SHEER_logo_presentazioni_minut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39297" y="6134102"/>
            <a:ext cx="1101465" cy="663095"/>
          </a:xfrm>
          <a:prstGeom prst="rect">
            <a:avLst/>
          </a:prstGeom>
        </p:spPr>
      </p:pic>
      <p:pic>
        <p:nvPicPr>
          <p:cNvPr id="18" name="Picture 17" descr="Screen shot 2012-07-05 at 14.53.3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33" y="6384016"/>
            <a:ext cx="263891" cy="354785"/>
          </a:xfrm>
          <a:prstGeom prst="rect">
            <a:avLst/>
          </a:prstGeom>
        </p:spPr>
      </p:pic>
      <p:pic>
        <p:nvPicPr>
          <p:cNvPr id="10" name="Picture 6" descr="http://blogs.egu.eu/geolog/files/2015/10/New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3" y="6355034"/>
            <a:ext cx="861123" cy="3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8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69954"/>
            <a:ext cx="3886200" cy="5425772"/>
          </a:xfrm>
        </p:spPr>
        <p:txBody>
          <a:bodyPr/>
          <a:lstStyle>
            <a:lvl1pPr>
              <a:buClr>
                <a:srgbClr val="003560"/>
              </a:buClr>
              <a:defRPr/>
            </a:lvl1pPr>
            <a:lvl2pPr marL="514350" indent="-273600"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9954"/>
            <a:ext cx="3886200" cy="5425772"/>
          </a:xfrm>
        </p:spPr>
        <p:txBody>
          <a:bodyPr/>
          <a:lstStyle>
            <a:lvl1pPr>
              <a:buClr>
                <a:srgbClr val="003560"/>
              </a:buClr>
              <a:defRPr/>
            </a:lvl1pPr>
            <a:lvl2pPr marL="514350" indent="-273600"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53657"/>
            <a:ext cx="7886700" cy="6397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3"/>
          <p:cNvCxnSpPr/>
          <p:nvPr userDrawn="1"/>
        </p:nvCxnSpPr>
        <p:spPr>
          <a:xfrm>
            <a:off x="0" y="781666"/>
            <a:ext cx="9144000" cy="0"/>
          </a:xfrm>
          <a:prstGeom prst="line">
            <a:avLst/>
          </a:prstGeom>
          <a:ln>
            <a:solidFill>
              <a:srgbClr val="002D4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73417" b="79556"/>
          <a:stretch/>
        </p:blipFill>
        <p:spPr>
          <a:xfrm>
            <a:off x="7180049" y="6370182"/>
            <a:ext cx="853153" cy="382448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034233" y="63711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 smtClean="0"/>
              <a:t>N. Montcoudiol et al. – Groundwater monitoring in Poland</a:t>
            </a:r>
            <a:endParaRPr lang="en-GB" sz="900" dirty="0"/>
          </a:p>
        </p:txBody>
      </p:sp>
      <p:pic>
        <p:nvPicPr>
          <p:cNvPr id="19" name="Immagine 6" descr="SHEER_logo_presentazioni_minut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86289" y="6282794"/>
            <a:ext cx="854473" cy="514403"/>
          </a:xfrm>
          <a:prstGeom prst="rect">
            <a:avLst/>
          </a:prstGeom>
        </p:spPr>
      </p:pic>
      <p:pic>
        <p:nvPicPr>
          <p:cNvPr id="20" name="Picture 19" descr="Screen shot 2012-07-05 at 14.53.3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33" y="6384016"/>
            <a:ext cx="263891" cy="354785"/>
          </a:xfrm>
          <a:prstGeom prst="rect">
            <a:avLst/>
          </a:prstGeom>
        </p:spPr>
      </p:pic>
      <p:pic>
        <p:nvPicPr>
          <p:cNvPr id="21" name="Picture 6" descr="http://blogs.egu.eu/geolog/files/2015/10/New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3" y="6355034"/>
            <a:ext cx="861123" cy="3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0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8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1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45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15297"/>
            <a:ext cx="7886700" cy="555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 smtClean="0"/>
              <a:t>N. Montcoudiol – Groundwater monitoring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E85-CB04-4682-9300-40BC504C56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4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GB" sz="2400" b="1" kern="0" spc="-10" dirty="0">
          <a:solidFill>
            <a:srgbClr val="003560"/>
          </a:solidFill>
          <a:latin typeface="Arial" charset="0"/>
          <a:ea typeface="+mj-ea"/>
          <a:cs typeface="Arial" charset="0"/>
        </a:defRPr>
      </a:lvl1pPr>
    </p:titleStyle>
    <p:bodyStyle>
      <a:lvl1pPr marL="285750" indent="-285750" algn="l" defTabSz="685800" rtl="0" eaLnBrk="1" fontAlgn="base" latinLnBrk="0" hangingPunct="1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100" kern="0" spc="-30" dirty="0" smtClean="0">
          <a:solidFill>
            <a:srgbClr val="002D4A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D4A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D4A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D4A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D4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6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jp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3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Shale gas impacts on groundwater resources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7786"/>
            <a:ext cx="6858000" cy="1438031"/>
          </a:xfrm>
        </p:spPr>
        <p:txBody>
          <a:bodyPr/>
          <a:lstStyle/>
          <a:p>
            <a:r>
              <a:rPr lang="en-GB" dirty="0" smtClean="0"/>
              <a:t>Insights from monitoring a fracking site in Poland</a:t>
            </a:r>
          </a:p>
          <a:p>
            <a:endParaRPr lang="en-GB" dirty="0" smtClean="0"/>
          </a:p>
          <a:p>
            <a:r>
              <a:rPr lang="en-GB" sz="1600" b="1" dirty="0"/>
              <a:t>Nelly </a:t>
            </a:r>
            <a:r>
              <a:rPr lang="en-GB" sz="1600" b="1" dirty="0"/>
              <a:t>Montcoudiol</a:t>
            </a:r>
            <a:r>
              <a:rPr lang="en-GB" sz="1600" b="1" baseline="30000" dirty="0"/>
              <a:t>1 </a:t>
            </a:r>
            <a:r>
              <a:rPr lang="en-GB" sz="1600" b="1" i="1" dirty="0"/>
              <a:t>(Nelly.Montcoudiol@glasgow.ac.uk)</a:t>
            </a:r>
            <a:r>
              <a:rPr lang="en-GB" sz="1600" dirty="0"/>
              <a:t>, </a:t>
            </a:r>
            <a:r>
              <a:rPr lang="en-GB" sz="1600" dirty="0"/>
              <a:t>Catherine </a:t>
            </a:r>
            <a:r>
              <a:rPr lang="en-GB" sz="1600" dirty="0"/>
              <a:t>Isherwood</a:t>
            </a:r>
            <a:r>
              <a:rPr lang="en-GB" sz="1600" baseline="30000" dirty="0"/>
              <a:t>2</a:t>
            </a:r>
            <a:r>
              <a:rPr lang="en-GB" sz="1600" dirty="0"/>
              <a:t>, </a:t>
            </a:r>
            <a:r>
              <a:rPr lang="en-GB" sz="1600" dirty="0"/>
              <a:t>Andrew </a:t>
            </a:r>
            <a:r>
              <a:rPr lang="en-GB" sz="1600" dirty="0"/>
              <a:t>Gunning</a:t>
            </a:r>
            <a:r>
              <a:rPr lang="en-GB" sz="1600" baseline="30000" dirty="0"/>
              <a:t>2</a:t>
            </a:r>
            <a:r>
              <a:rPr lang="en-GB" sz="1600" dirty="0"/>
              <a:t>, </a:t>
            </a:r>
            <a:r>
              <a:rPr lang="en-GB" sz="1600" dirty="0"/>
              <a:t>Thomas </a:t>
            </a:r>
            <a:r>
              <a:rPr lang="en-GB" sz="1600" dirty="0"/>
              <a:t>Kelly</a:t>
            </a:r>
            <a:r>
              <a:rPr lang="en-GB" sz="1600" baseline="30000" dirty="0"/>
              <a:t>2</a:t>
            </a:r>
            <a:r>
              <a:rPr lang="en-GB" sz="1600" dirty="0"/>
              <a:t>, </a:t>
            </a:r>
            <a:r>
              <a:rPr lang="en-GB" sz="1600" dirty="0"/>
              <a:t>Paul </a:t>
            </a:r>
            <a:r>
              <a:rPr lang="en-GB" sz="1600" dirty="0"/>
              <a:t>Younger</a:t>
            </a:r>
            <a:r>
              <a:rPr lang="en-GB" sz="1600" baseline="30000" dirty="0"/>
              <a:t>1</a:t>
            </a:r>
            <a:endParaRPr lang="en-GB" sz="1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07013" y="6146799"/>
            <a:ext cx="2667001" cy="322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0" spc="-30" dirty="0" smtClean="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EGU – Vienna – 24</a:t>
            </a:r>
            <a:r>
              <a:rPr lang="en-GB" sz="1600" baseline="30000" dirty="0">
                <a:solidFill>
                  <a:schemeClr val="tx1"/>
                </a:solidFill>
              </a:rPr>
              <a:t>th</a:t>
            </a:r>
            <a:r>
              <a:rPr lang="en-GB" sz="1600" dirty="0">
                <a:solidFill>
                  <a:schemeClr val="tx1"/>
                </a:solidFill>
              </a:rPr>
              <a:t> April 2017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blogs.egu.eu/geolog/files/2015/10/New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6" y="6001022"/>
            <a:ext cx="1430922" cy="6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3544" y="163775"/>
            <a:ext cx="2422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1</a:t>
            </a:r>
            <a:endParaRPr lang="en-GB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189334" y="122830"/>
            <a:ext cx="2422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D4A"/>
                </a:solidFill>
              </a:rPr>
              <a:t>2</a:t>
            </a:r>
            <a:endParaRPr lang="en-GB" sz="1200" b="1" dirty="0">
              <a:solidFill>
                <a:srgbClr val="002D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6724" r="9126" b="8832"/>
          <a:stretch/>
        </p:blipFill>
        <p:spPr>
          <a:xfrm>
            <a:off x="4576830" y="1292871"/>
            <a:ext cx="3938520" cy="45037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&amp; specific conductivity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6588" r="8980" b="8596"/>
          <a:stretch/>
        </p:blipFill>
        <p:spPr>
          <a:xfrm>
            <a:off x="633047" y="1287342"/>
            <a:ext cx="3938955" cy="4514826"/>
          </a:xfr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6"/>
            <a:ext cx="1439266" cy="7205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5989" y="1339616"/>
            <a:ext cx="45719" cy="4318725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51086" y="1339616"/>
            <a:ext cx="91025" cy="4318725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78521" y="1339616"/>
            <a:ext cx="2" cy="43187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28960" y="1339614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14221" y="1339614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455792" y="1339614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94161" y="1339614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30768" y="1339614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69024" y="1339614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8430" y="1339616"/>
            <a:ext cx="0" cy="43187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02892" y="1339616"/>
            <a:ext cx="0" cy="43187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498406" y="1331799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234943" y="1331801"/>
            <a:ext cx="62952" cy="4345575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490041" y="1339615"/>
            <a:ext cx="88484" cy="433776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017477" y="1343021"/>
            <a:ext cx="2" cy="43187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675731" y="1343019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960992" y="1343019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394748" y="1343019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633117" y="1343019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77539" y="1343019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131425" y="1343019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15201" y="1343021"/>
            <a:ext cx="0" cy="43187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557478" y="1343021"/>
            <a:ext cx="0" cy="43187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437362" y="1335204"/>
            <a:ext cx="0" cy="432654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 txBox="1">
            <a:spLocks/>
          </p:cNvSpPr>
          <p:nvPr/>
        </p:nvSpPr>
        <p:spPr>
          <a:xfrm>
            <a:off x="628650" y="877529"/>
            <a:ext cx="3943350" cy="35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560"/>
              </a:buClr>
              <a:buFont typeface="Arial" panose="020B0604020202020204" pitchFamily="34" charset="0"/>
              <a:buChar char="•"/>
              <a:defRPr lang="en-US" sz="2100" kern="0" spc="-3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6270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 sz="18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Temperature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572000" y="877529"/>
            <a:ext cx="3943350" cy="35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560"/>
              </a:buClr>
              <a:buFont typeface="Arial" panose="020B0604020202020204" pitchFamily="34" charset="0"/>
              <a:buChar char="•"/>
              <a:defRPr lang="en-US" sz="2100" kern="0" spc="-3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6270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 sz="18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Specific conductivity</a:t>
            </a:r>
          </a:p>
        </p:txBody>
      </p:sp>
    </p:spTree>
    <p:extLst>
      <p:ext uri="{BB962C8B-B14F-4D97-AF65-F5344CB8AC3E}">
        <p14:creationId xmlns:p14="http://schemas.microsoft.com/office/powerpoint/2010/main" val="25882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9"/>
          <a:stretch/>
        </p:blipFill>
        <p:spPr>
          <a:xfrm>
            <a:off x="613534" y="4102341"/>
            <a:ext cx="3959704" cy="215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7"/>
          <a:stretch/>
        </p:blipFill>
        <p:spPr>
          <a:xfrm>
            <a:off x="4618241" y="4105653"/>
            <a:ext cx="3982356" cy="21454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Groundwater chemistry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670" y="3308844"/>
            <a:ext cx="3947361" cy="2986769"/>
          </a:xfrm>
        </p:spPr>
        <p:txBody>
          <a:bodyPr/>
          <a:lstStyle/>
          <a:p>
            <a:r>
              <a:rPr lang="en-GB" dirty="0" smtClean="0"/>
              <a:t>Temporal variability</a:t>
            </a:r>
          </a:p>
          <a:p>
            <a:pPr lvl="1"/>
            <a:r>
              <a:rPr lang="en-GB" dirty="0" smtClean="0"/>
              <a:t>During baseline</a:t>
            </a:r>
            <a:endParaRPr lang="en-GB" dirty="0"/>
          </a:p>
        </p:txBody>
      </p:sp>
      <p:sp>
        <p:nvSpPr>
          <p:cNvPr id="173" name="Content Placeholder 2"/>
          <p:cNvSpPr txBox="1">
            <a:spLocks/>
          </p:cNvSpPr>
          <p:nvPr/>
        </p:nvSpPr>
        <p:spPr>
          <a:xfrm>
            <a:off x="628650" y="877530"/>
            <a:ext cx="2628000" cy="695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560"/>
              </a:buClr>
              <a:buFont typeface="Arial" panose="020B0604020202020204" pitchFamily="34" charset="0"/>
              <a:buChar char="•"/>
              <a:defRPr lang="en-US" sz="2100" kern="0" spc="-3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6270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 sz="18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Groundwater </a:t>
            </a:r>
          </a:p>
          <a:p>
            <a:pPr lvl="1"/>
            <a:r>
              <a:rPr lang="en-GB" dirty="0"/>
              <a:t>Ca-HCO</a:t>
            </a:r>
            <a:r>
              <a:rPr lang="en-GB" baseline="-25000" dirty="0"/>
              <a:t>3</a:t>
            </a:r>
            <a:endParaRPr lang="en-GB" baseline="-25000" dirty="0"/>
          </a:p>
        </p:txBody>
      </p:sp>
      <p:sp>
        <p:nvSpPr>
          <p:cNvPr id="174" name="Content Placeholder 2"/>
          <p:cNvSpPr txBox="1">
            <a:spLocks/>
          </p:cNvSpPr>
          <p:nvPr/>
        </p:nvSpPr>
        <p:spPr>
          <a:xfrm>
            <a:off x="5991368" y="877530"/>
            <a:ext cx="2520000" cy="695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560"/>
              </a:buClr>
              <a:buFont typeface="Arial" panose="020B0604020202020204" pitchFamily="34" charset="0"/>
              <a:buChar char="•"/>
              <a:defRPr lang="en-US" sz="2100" kern="0" spc="-3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6270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 sz="18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Flowback</a:t>
            </a:r>
            <a:r>
              <a:rPr lang="en-GB" dirty="0"/>
              <a:t> fluid</a:t>
            </a:r>
            <a:endParaRPr lang="en-GB" baseline="-25000" dirty="0"/>
          </a:p>
          <a:p>
            <a:pPr lvl="1"/>
            <a:r>
              <a:rPr lang="en-GB" dirty="0"/>
              <a:t>Na-Cl</a:t>
            </a:r>
          </a:p>
        </p:txBody>
      </p:sp>
      <p:sp>
        <p:nvSpPr>
          <p:cNvPr id="175" name="Content Placeholder 2"/>
          <p:cNvSpPr txBox="1">
            <a:spLocks/>
          </p:cNvSpPr>
          <p:nvPr/>
        </p:nvSpPr>
        <p:spPr>
          <a:xfrm>
            <a:off x="3349720" y="877530"/>
            <a:ext cx="2628000" cy="695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560"/>
              </a:buClr>
              <a:buFont typeface="Arial" panose="020B0604020202020204" pitchFamily="34" charset="0"/>
              <a:buChar char="•"/>
              <a:defRPr lang="en-US" sz="2100" kern="0" spc="-3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6270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 sz="18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Frac</a:t>
            </a:r>
            <a:r>
              <a:rPr lang="en-GB" dirty="0"/>
              <a:t> fluid</a:t>
            </a:r>
          </a:p>
          <a:p>
            <a:pPr lvl="1"/>
            <a:r>
              <a:rPr lang="en-GB" dirty="0"/>
              <a:t>Na-HCO</a:t>
            </a:r>
            <a:r>
              <a:rPr lang="en-GB" baseline="-25000" dirty="0"/>
              <a:t>3</a:t>
            </a:r>
            <a:r>
              <a:rPr lang="en-GB" dirty="0"/>
              <a:t>?</a:t>
            </a:r>
          </a:p>
        </p:txBody>
      </p:sp>
      <p:grpSp>
        <p:nvGrpSpPr>
          <p:cNvPr id="202" name="Groupe 201"/>
          <p:cNvGrpSpPr/>
          <p:nvPr/>
        </p:nvGrpSpPr>
        <p:grpSpPr>
          <a:xfrm>
            <a:off x="1160060" y="2163680"/>
            <a:ext cx="1351128" cy="852474"/>
            <a:chOff x="1160060" y="2163680"/>
            <a:chExt cx="1351128" cy="852474"/>
          </a:xfrm>
          <a:noFill/>
        </p:grpSpPr>
        <p:sp>
          <p:nvSpPr>
            <p:cNvPr id="176" name="Forme libre 175"/>
            <p:cNvSpPr/>
            <p:nvPr/>
          </p:nvSpPr>
          <p:spPr>
            <a:xfrm>
              <a:off x="1160060" y="2169992"/>
              <a:ext cx="1351128" cy="846162"/>
            </a:xfrm>
            <a:custGeom>
              <a:avLst/>
              <a:gdLst>
                <a:gd name="connsiteX0" fmla="*/ 0 w 1351128"/>
                <a:gd name="connsiteY0" fmla="*/ 0 h 846161"/>
                <a:gd name="connsiteX1" fmla="*/ 1351128 w 1351128"/>
                <a:gd name="connsiteY1" fmla="*/ 13648 h 846161"/>
                <a:gd name="connsiteX2" fmla="*/ 805218 w 1351128"/>
                <a:gd name="connsiteY2" fmla="*/ 423081 h 846161"/>
                <a:gd name="connsiteX3" fmla="*/ 750627 w 1351128"/>
                <a:gd name="connsiteY3" fmla="*/ 846161 h 846161"/>
                <a:gd name="connsiteX4" fmla="*/ 641444 w 1351128"/>
                <a:gd name="connsiteY4" fmla="*/ 832514 h 846161"/>
                <a:gd name="connsiteX5" fmla="*/ 600501 w 1351128"/>
                <a:gd name="connsiteY5" fmla="*/ 423081 h 846161"/>
                <a:gd name="connsiteX6" fmla="*/ 0 w 1351128"/>
                <a:gd name="connsiteY6" fmla="*/ 0 h 846161"/>
                <a:gd name="connsiteX0" fmla="*/ 0 w 1351128"/>
                <a:gd name="connsiteY0" fmla="*/ 0 h 846162"/>
                <a:gd name="connsiteX1" fmla="*/ 1351128 w 1351128"/>
                <a:gd name="connsiteY1" fmla="*/ 13648 h 846162"/>
                <a:gd name="connsiteX2" fmla="*/ 805218 w 1351128"/>
                <a:gd name="connsiteY2" fmla="*/ 423081 h 846162"/>
                <a:gd name="connsiteX3" fmla="*/ 750627 w 1351128"/>
                <a:gd name="connsiteY3" fmla="*/ 846161 h 846162"/>
                <a:gd name="connsiteX4" fmla="*/ 641444 w 1351128"/>
                <a:gd name="connsiteY4" fmla="*/ 846162 h 846162"/>
                <a:gd name="connsiteX5" fmla="*/ 600501 w 1351128"/>
                <a:gd name="connsiteY5" fmla="*/ 423081 h 846162"/>
                <a:gd name="connsiteX6" fmla="*/ 0 w 1351128"/>
                <a:gd name="connsiteY6" fmla="*/ 0 h 846162"/>
                <a:gd name="connsiteX0" fmla="*/ 0 w 1351128"/>
                <a:gd name="connsiteY0" fmla="*/ 0 h 846162"/>
                <a:gd name="connsiteX1" fmla="*/ 1351128 w 1351128"/>
                <a:gd name="connsiteY1" fmla="*/ 1811 h 846162"/>
                <a:gd name="connsiteX2" fmla="*/ 805218 w 1351128"/>
                <a:gd name="connsiteY2" fmla="*/ 423081 h 846162"/>
                <a:gd name="connsiteX3" fmla="*/ 750627 w 1351128"/>
                <a:gd name="connsiteY3" fmla="*/ 846161 h 846162"/>
                <a:gd name="connsiteX4" fmla="*/ 641444 w 1351128"/>
                <a:gd name="connsiteY4" fmla="*/ 846162 h 846162"/>
                <a:gd name="connsiteX5" fmla="*/ 600501 w 1351128"/>
                <a:gd name="connsiteY5" fmla="*/ 423081 h 846162"/>
                <a:gd name="connsiteX6" fmla="*/ 0 w 1351128"/>
                <a:gd name="connsiteY6" fmla="*/ 0 h 8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1128" h="846162">
                  <a:moveTo>
                    <a:pt x="0" y="0"/>
                  </a:moveTo>
                  <a:lnTo>
                    <a:pt x="1351128" y="1811"/>
                  </a:lnTo>
                  <a:lnTo>
                    <a:pt x="805218" y="423081"/>
                  </a:lnTo>
                  <a:lnTo>
                    <a:pt x="750627" y="846161"/>
                  </a:lnTo>
                  <a:lnTo>
                    <a:pt x="641444" y="846162"/>
                  </a:lnTo>
                  <a:lnTo>
                    <a:pt x="600501" y="4230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rgbClr val="0035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8" name="Connecteur droit 177"/>
            <p:cNvCxnSpPr/>
            <p:nvPr/>
          </p:nvCxnSpPr>
          <p:spPr>
            <a:xfrm>
              <a:off x="1870340" y="2163680"/>
              <a:ext cx="0" cy="852247"/>
            </a:xfrm>
            <a:prstGeom prst="line">
              <a:avLst/>
            </a:prstGeom>
            <a:grpFill/>
            <a:ln w="28575">
              <a:solidFill>
                <a:srgbClr val="0035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e 191"/>
          <p:cNvGrpSpPr/>
          <p:nvPr/>
        </p:nvGrpSpPr>
        <p:grpSpPr>
          <a:xfrm>
            <a:off x="789222" y="1728983"/>
            <a:ext cx="2442883" cy="334951"/>
            <a:chOff x="789220" y="1728981"/>
            <a:chExt cx="2442883" cy="334951"/>
          </a:xfrm>
        </p:grpSpPr>
        <p:cxnSp>
          <p:nvCxnSpPr>
            <p:cNvPr id="181" name="Connecteur droit 180"/>
            <p:cNvCxnSpPr>
              <a:endCxn id="170" idx="2"/>
            </p:cNvCxnSpPr>
            <p:nvPr/>
          </p:nvCxnSpPr>
          <p:spPr>
            <a:xfrm>
              <a:off x="789220" y="2006634"/>
              <a:ext cx="21200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ZoneTexte 182"/>
            <p:cNvSpPr txBox="1"/>
            <p:nvPr/>
          </p:nvSpPr>
          <p:spPr>
            <a:xfrm>
              <a:off x="904208" y="17289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5</a:t>
              </a:r>
              <a:endParaRPr lang="en-GB" sz="1200" dirty="0"/>
            </a:p>
          </p:txBody>
        </p:sp>
        <p:sp>
          <p:nvSpPr>
            <p:cNvPr id="184" name="ZoneTexte 183"/>
            <p:cNvSpPr txBox="1"/>
            <p:nvPr/>
          </p:nvSpPr>
          <p:spPr>
            <a:xfrm>
              <a:off x="2558521" y="1731374"/>
              <a:ext cx="673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5 </a:t>
              </a:r>
              <a:r>
                <a:rPr lang="en-GB" sz="1200" dirty="0" err="1"/>
                <a:t>meq</a:t>
              </a:r>
              <a:r>
                <a:rPr lang="en-GB" sz="1200" dirty="0"/>
                <a:t>/l</a:t>
              </a:r>
              <a:endParaRPr lang="en-GB" sz="1200" dirty="0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1752222" y="173020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0</a:t>
              </a:r>
              <a:endParaRPr lang="en-GB" sz="1200" dirty="0"/>
            </a:p>
          </p:txBody>
        </p:sp>
        <p:cxnSp>
          <p:nvCxnSpPr>
            <p:cNvPr id="187" name="Connecteur droit 186"/>
            <p:cNvCxnSpPr/>
            <p:nvPr/>
          </p:nvCxnSpPr>
          <p:spPr>
            <a:xfrm flipH="1">
              <a:off x="1043566" y="195138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 flipH="1">
              <a:off x="1864709" y="195366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 flipH="1">
              <a:off x="2685851" y="1955932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e 192"/>
          <p:cNvGrpSpPr/>
          <p:nvPr/>
        </p:nvGrpSpPr>
        <p:grpSpPr>
          <a:xfrm>
            <a:off x="3352188" y="1743456"/>
            <a:ext cx="2442883" cy="334951"/>
            <a:chOff x="789220" y="1728981"/>
            <a:chExt cx="2442883" cy="334951"/>
          </a:xfrm>
        </p:grpSpPr>
        <p:cxnSp>
          <p:nvCxnSpPr>
            <p:cNvPr id="194" name="Connecteur droit 193"/>
            <p:cNvCxnSpPr/>
            <p:nvPr/>
          </p:nvCxnSpPr>
          <p:spPr>
            <a:xfrm>
              <a:off x="789220" y="2006634"/>
              <a:ext cx="21200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ZoneTexte 194"/>
            <p:cNvSpPr txBox="1"/>
            <p:nvPr/>
          </p:nvSpPr>
          <p:spPr>
            <a:xfrm>
              <a:off x="904208" y="17289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5</a:t>
              </a:r>
              <a:endParaRPr lang="en-GB" sz="1200" dirty="0"/>
            </a:p>
          </p:txBody>
        </p:sp>
        <p:sp>
          <p:nvSpPr>
            <p:cNvPr id="196" name="ZoneTexte 195"/>
            <p:cNvSpPr txBox="1"/>
            <p:nvPr/>
          </p:nvSpPr>
          <p:spPr>
            <a:xfrm>
              <a:off x="2558521" y="1731374"/>
              <a:ext cx="673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5 </a:t>
              </a:r>
              <a:r>
                <a:rPr lang="en-GB" sz="1200" dirty="0" err="1"/>
                <a:t>meq</a:t>
              </a:r>
              <a:r>
                <a:rPr lang="en-GB" sz="1200" dirty="0"/>
                <a:t>/l</a:t>
              </a:r>
              <a:endParaRPr lang="en-GB" sz="1200" dirty="0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1738574" y="173020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0</a:t>
              </a:r>
              <a:endParaRPr lang="en-GB" sz="1200" dirty="0"/>
            </a:p>
          </p:txBody>
        </p:sp>
        <p:cxnSp>
          <p:nvCxnSpPr>
            <p:cNvPr id="198" name="Connecteur droit 197"/>
            <p:cNvCxnSpPr/>
            <p:nvPr/>
          </p:nvCxnSpPr>
          <p:spPr>
            <a:xfrm flipH="1">
              <a:off x="1043566" y="195138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 flipH="1">
              <a:off x="1864709" y="195366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flipH="1">
              <a:off x="2685851" y="1955932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e 222"/>
          <p:cNvGrpSpPr/>
          <p:nvPr/>
        </p:nvGrpSpPr>
        <p:grpSpPr>
          <a:xfrm>
            <a:off x="3467174" y="2169994"/>
            <a:ext cx="2003774" cy="857527"/>
            <a:chOff x="3371638" y="2169992"/>
            <a:chExt cx="2003774" cy="857527"/>
          </a:xfrm>
        </p:grpSpPr>
        <p:cxnSp>
          <p:nvCxnSpPr>
            <p:cNvPr id="205" name="Connecteur droit 204"/>
            <p:cNvCxnSpPr/>
            <p:nvPr/>
          </p:nvCxnSpPr>
          <p:spPr>
            <a:xfrm>
              <a:off x="4331484" y="2178660"/>
              <a:ext cx="655" cy="833986"/>
            </a:xfrm>
            <a:prstGeom prst="line">
              <a:avLst/>
            </a:prstGeom>
            <a:ln w="12700">
              <a:solidFill>
                <a:srgbClr val="0035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/>
            <p:cNvCxnSpPr/>
            <p:nvPr/>
          </p:nvCxnSpPr>
          <p:spPr>
            <a:xfrm flipH="1">
              <a:off x="4151412" y="2178660"/>
              <a:ext cx="1224000" cy="0"/>
            </a:xfrm>
            <a:prstGeom prst="line">
              <a:avLst/>
            </a:prstGeom>
            <a:ln w="12700">
              <a:solidFill>
                <a:srgbClr val="0035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/>
            <p:cNvCxnSpPr/>
            <p:nvPr/>
          </p:nvCxnSpPr>
          <p:spPr>
            <a:xfrm>
              <a:off x="4151412" y="2169992"/>
              <a:ext cx="128724" cy="434791"/>
            </a:xfrm>
            <a:prstGeom prst="line">
              <a:avLst/>
            </a:prstGeom>
            <a:ln w="12700">
              <a:solidFill>
                <a:srgbClr val="0035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/>
            <p:cNvCxnSpPr/>
            <p:nvPr/>
          </p:nvCxnSpPr>
          <p:spPr>
            <a:xfrm flipH="1">
              <a:off x="3371638" y="2591908"/>
              <a:ext cx="908498" cy="434956"/>
            </a:xfrm>
            <a:prstGeom prst="line">
              <a:avLst/>
            </a:prstGeom>
            <a:ln w="12700">
              <a:solidFill>
                <a:srgbClr val="0035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/>
            <p:cNvCxnSpPr/>
            <p:nvPr/>
          </p:nvCxnSpPr>
          <p:spPr>
            <a:xfrm flipV="1">
              <a:off x="3371638" y="3012646"/>
              <a:ext cx="1781643" cy="14873"/>
            </a:xfrm>
            <a:prstGeom prst="line">
              <a:avLst/>
            </a:prstGeom>
            <a:ln w="12700">
              <a:solidFill>
                <a:srgbClr val="0035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/>
          <p:cNvGrpSpPr/>
          <p:nvPr/>
        </p:nvGrpSpPr>
        <p:grpSpPr>
          <a:xfrm>
            <a:off x="6062676" y="1743456"/>
            <a:ext cx="2577184" cy="334951"/>
            <a:chOff x="781376" y="1728981"/>
            <a:chExt cx="2577184" cy="334951"/>
          </a:xfrm>
        </p:grpSpPr>
        <p:cxnSp>
          <p:nvCxnSpPr>
            <p:cNvPr id="228" name="Connecteur droit 227"/>
            <p:cNvCxnSpPr/>
            <p:nvPr/>
          </p:nvCxnSpPr>
          <p:spPr>
            <a:xfrm>
              <a:off x="789220" y="2006634"/>
              <a:ext cx="21200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ZoneTexte 228"/>
            <p:cNvSpPr txBox="1"/>
            <p:nvPr/>
          </p:nvSpPr>
          <p:spPr>
            <a:xfrm>
              <a:off x="781376" y="172898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1000</a:t>
              </a:r>
              <a:endParaRPr lang="en-GB" sz="1200" dirty="0"/>
            </a:p>
          </p:txBody>
        </p:sp>
        <p:sp>
          <p:nvSpPr>
            <p:cNvPr id="230" name="ZoneTexte 229"/>
            <p:cNvSpPr txBox="1"/>
            <p:nvPr/>
          </p:nvSpPr>
          <p:spPr>
            <a:xfrm>
              <a:off x="2449337" y="1731374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1000 </a:t>
              </a:r>
              <a:r>
                <a:rPr lang="en-GB" sz="1200" dirty="0" err="1"/>
                <a:t>meq</a:t>
              </a:r>
              <a:r>
                <a:rPr lang="en-GB" sz="1200" dirty="0"/>
                <a:t>/l</a:t>
              </a:r>
              <a:endParaRPr lang="en-GB" sz="1200" dirty="0"/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1752222" y="173020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0</a:t>
              </a:r>
              <a:endParaRPr lang="en-GB" sz="1200" dirty="0"/>
            </a:p>
          </p:txBody>
        </p:sp>
        <p:cxnSp>
          <p:nvCxnSpPr>
            <p:cNvPr id="232" name="Connecteur droit 231"/>
            <p:cNvCxnSpPr/>
            <p:nvPr/>
          </p:nvCxnSpPr>
          <p:spPr>
            <a:xfrm flipH="1">
              <a:off x="1043566" y="195138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/>
            <p:cNvCxnSpPr/>
            <p:nvPr/>
          </p:nvCxnSpPr>
          <p:spPr>
            <a:xfrm flipH="1">
              <a:off x="1864709" y="195366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/>
            <p:cNvCxnSpPr/>
            <p:nvPr/>
          </p:nvCxnSpPr>
          <p:spPr>
            <a:xfrm flipH="1">
              <a:off x="2685851" y="1955932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6" name="Connecteur droit 235"/>
          <p:cNvCxnSpPr/>
          <p:nvPr/>
        </p:nvCxnSpPr>
        <p:spPr>
          <a:xfrm>
            <a:off x="7163270" y="2165786"/>
            <a:ext cx="0" cy="852247"/>
          </a:xfrm>
          <a:prstGeom prst="line">
            <a:avLst/>
          </a:prstGeom>
          <a:ln w="12700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Forme libre 236"/>
          <p:cNvSpPr/>
          <p:nvPr/>
        </p:nvSpPr>
        <p:spPr>
          <a:xfrm>
            <a:off x="6250675" y="2169996"/>
            <a:ext cx="2388358" cy="846161"/>
          </a:xfrm>
          <a:custGeom>
            <a:avLst/>
            <a:gdLst>
              <a:gd name="connsiteX0" fmla="*/ 914400 w 2388358"/>
              <a:gd name="connsiteY0" fmla="*/ 0 h 846161"/>
              <a:gd name="connsiteX1" fmla="*/ 709683 w 2388358"/>
              <a:gd name="connsiteY1" fmla="*/ 0 h 846161"/>
              <a:gd name="connsiteX2" fmla="*/ 859809 w 2388358"/>
              <a:gd name="connsiteY2" fmla="*/ 423081 h 846161"/>
              <a:gd name="connsiteX3" fmla="*/ 0 w 2388358"/>
              <a:gd name="connsiteY3" fmla="*/ 846161 h 846161"/>
              <a:gd name="connsiteX4" fmla="*/ 2388358 w 2388358"/>
              <a:gd name="connsiteY4" fmla="*/ 846161 h 846161"/>
              <a:gd name="connsiteX5" fmla="*/ 928047 w 2388358"/>
              <a:gd name="connsiteY5" fmla="*/ 436728 h 846161"/>
              <a:gd name="connsiteX6" fmla="*/ 914400 w 2388358"/>
              <a:gd name="connsiteY6" fmla="*/ 0 h 846161"/>
              <a:gd name="connsiteX0" fmla="*/ 914400 w 2388358"/>
              <a:gd name="connsiteY0" fmla="*/ 0 h 846161"/>
              <a:gd name="connsiteX1" fmla="*/ 709683 w 2388358"/>
              <a:gd name="connsiteY1" fmla="*/ 0 h 846161"/>
              <a:gd name="connsiteX2" fmla="*/ 859809 w 2388358"/>
              <a:gd name="connsiteY2" fmla="*/ 423081 h 846161"/>
              <a:gd name="connsiteX3" fmla="*/ 0 w 2388358"/>
              <a:gd name="connsiteY3" fmla="*/ 846161 h 846161"/>
              <a:gd name="connsiteX4" fmla="*/ 2388358 w 2388358"/>
              <a:gd name="connsiteY4" fmla="*/ 846161 h 846161"/>
              <a:gd name="connsiteX5" fmla="*/ 914666 w 2388358"/>
              <a:gd name="connsiteY5" fmla="*/ 432268 h 846161"/>
              <a:gd name="connsiteX6" fmla="*/ 914400 w 2388358"/>
              <a:gd name="connsiteY6" fmla="*/ 0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8358" h="846161">
                <a:moveTo>
                  <a:pt x="914400" y="0"/>
                </a:moveTo>
                <a:lnTo>
                  <a:pt x="709683" y="0"/>
                </a:lnTo>
                <a:lnTo>
                  <a:pt x="859809" y="423081"/>
                </a:lnTo>
                <a:lnTo>
                  <a:pt x="0" y="846161"/>
                </a:lnTo>
                <a:lnTo>
                  <a:pt x="2388358" y="846161"/>
                </a:lnTo>
                <a:lnTo>
                  <a:pt x="914666" y="432268"/>
                </a:lnTo>
                <a:cubicBezTo>
                  <a:pt x="914577" y="288179"/>
                  <a:pt x="914489" y="144089"/>
                  <a:pt x="914400" y="0"/>
                </a:cubicBezTo>
                <a:close/>
              </a:path>
            </a:pathLst>
          </a:custGeom>
          <a:noFill/>
          <a:ln w="12700">
            <a:solidFill>
              <a:srgbClr val="003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38" name="ZoneTexte 237"/>
          <p:cNvSpPr txBox="1"/>
          <p:nvPr/>
        </p:nvSpPr>
        <p:spPr>
          <a:xfrm>
            <a:off x="775002" y="1997702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Ca</a:t>
            </a:r>
            <a:endParaRPr lang="en-GB" sz="1600" dirty="0"/>
          </a:p>
        </p:txBody>
      </p:sp>
      <p:sp>
        <p:nvSpPr>
          <p:cNvPr id="239" name="ZoneTexte 238"/>
          <p:cNvSpPr txBox="1"/>
          <p:nvPr/>
        </p:nvSpPr>
        <p:spPr>
          <a:xfrm>
            <a:off x="1282892" y="2422159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Mg</a:t>
            </a:r>
            <a:endParaRPr lang="en-GB" sz="1600" dirty="0"/>
          </a:p>
        </p:txBody>
      </p:sp>
      <p:sp>
        <p:nvSpPr>
          <p:cNvPr id="240" name="ZoneTexte 239"/>
          <p:cNvSpPr txBox="1"/>
          <p:nvPr/>
        </p:nvSpPr>
        <p:spPr>
          <a:xfrm>
            <a:off x="1352129" y="282897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Na</a:t>
            </a:r>
            <a:endParaRPr lang="en-GB" sz="1600" dirty="0"/>
          </a:p>
        </p:txBody>
      </p:sp>
      <p:sp>
        <p:nvSpPr>
          <p:cNvPr id="241" name="ZoneTexte 240"/>
          <p:cNvSpPr txBox="1"/>
          <p:nvPr/>
        </p:nvSpPr>
        <p:spPr>
          <a:xfrm>
            <a:off x="1928513" y="2833429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Cl</a:t>
            </a:r>
            <a:endParaRPr lang="en-GB" sz="1600" dirty="0"/>
          </a:p>
        </p:txBody>
      </p:sp>
      <p:sp>
        <p:nvSpPr>
          <p:cNvPr id="242" name="ZoneTexte 241"/>
          <p:cNvSpPr txBox="1"/>
          <p:nvPr/>
        </p:nvSpPr>
        <p:spPr>
          <a:xfrm>
            <a:off x="2517521" y="2015076"/>
            <a:ext cx="625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HCO</a:t>
            </a:r>
            <a:r>
              <a:rPr lang="en-GB" sz="1600" baseline="-25000" dirty="0"/>
              <a:t>3</a:t>
            </a:r>
            <a:endParaRPr lang="en-GB" sz="1600" baseline="-25000" dirty="0"/>
          </a:p>
        </p:txBody>
      </p:sp>
      <p:sp>
        <p:nvSpPr>
          <p:cNvPr id="243" name="ZoneTexte 242"/>
          <p:cNvSpPr txBox="1"/>
          <p:nvPr/>
        </p:nvSpPr>
        <p:spPr>
          <a:xfrm>
            <a:off x="1959340" y="2452242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</a:t>
            </a:r>
            <a:r>
              <a:rPr lang="en-GB" sz="1600" baseline="-25000" dirty="0"/>
              <a:t>4</a:t>
            </a:r>
            <a:endParaRPr lang="en-GB" sz="1600" baseline="-25000" dirty="0"/>
          </a:p>
        </p:txBody>
      </p:sp>
      <p:sp>
        <p:nvSpPr>
          <p:cNvPr id="244" name="ZoneTexte 243"/>
          <p:cNvSpPr txBox="1"/>
          <p:nvPr/>
        </p:nvSpPr>
        <p:spPr>
          <a:xfrm>
            <a:off x="7730637" y="3014903"/>
            <a:ext cx="89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Scale 1:200</a:t>
            </a:r>
            <a:endParaRPr lang="en-GB" sz="1200" dirty="0"/>
          </a:p>
        </p:txBody>
      </p:sp>
      <p:pic>
        <p:nvPicPr>
          <p:cNvPr id="4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6"/>
            <a:ext cx="1439266" cy="7205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876506" y="4361092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497" y="4370678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501" y="4339386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73026" y="4255943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859795" y="4423094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59786" y="4467447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59790" y="4411819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856315" y="4411823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849626" y="4489153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849617" y="4557846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49621" y="4488309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846146" y="4498736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834686" y="4392384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834677" y="4478464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834681" y="4391540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831206" y="4391545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76504" y="5200364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76495" y="5237766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76499" y="5189089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73024" y="5168227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863265" y="5151039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863256" y="5101521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63260" y="5296219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859785" y="5223206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850364" y="5184065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850355" y="5186161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850359" y="5246937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846884" y="5240195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835421" y="5375702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835412" y="5377795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835416" y="5375020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7831941" y="5371806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78576" y="5987678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878567" y="6042721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78571" y="5817521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875096" y="5860208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858933" y="5899405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858924" y="5919152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858928" y="5831635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855453" y="5810776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857989" y="6083664"/>
            <a:ext cx="756000" cy="0"/>
          </a:xfrm>
          <a:prstGeom prst="line">
            <a:avLst/>
          </a:prstGeom>
          <a:ln>
            <a:solidFill>
              <a:srgbClr val="413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857989" y="6127591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857989" y="6105698"/>
            <a:ext cx="756000" cy="0"/>
          </a:xfrm>
          <a:prstGeom prst="line">
            <a:avLst/>
          </a:prstGeom>
          <a:ln>
            <a:solidFill>
              <a:srgbClr val="23F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850145" y="6036728"/>
            <a:ext cx="756000" cy="0"/>
          </a:xfrm>
          <a:prstGeom prst="line">
            <a:avLst/>
          </a:prstGeom>
          <a:ln>
            <a:solidFill>
              <a:srgbClr val="F63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space réservé du contenu 2"/>
          <p:cNvSpPr txBox="1">
            <a:spLocks/>
          </p:cNvSpPr>
          <p:nvPr/>
        </p:nvSpPr>
        <p:spPr>
          <a:xfrm>
            <a:off x="4573498" y="3305283"/>
            <a:ext cx="3934607" cy="298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560"/>
              </a:buClr>
              <a:buFont typeface="Arial" panose="020B0604020202020204" pitchFamily="34" charset="0"/>
              <a:buChar char="•"/>
              <a:defRPr lang="en-US" sz="2100" kern="0" spc="-3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6270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 sz="18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  <a:p>
            <a:pPr lvl="1"/>
            <a:r>
              <a:rPr lang="en-GB" dirty="0"/>
              <a:t>During entire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6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&amp; perspectives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77531"/>
            <a:ext cx="5648354" cy="5418197"/>
          </a:xfrm>
        </p:spPr>
        <p:txBody>
          <a:bodyPr>
            <a:normAutofit/>
          </a:bodyPr>
          <a:lstStyle/>
          <a:p>
            <a:r>
              <a:rPr lang="en-GB" dirty="0" smtClean="0"/>
              <a:t>Typical Quaternary aquifer</a:t>
            </a:r>
          </a:p>
          <a:p>
            <a:pPr lvl="1"/>
            <a:r>
              <a:rPr lang="en-GB" dirty="0" smtClean="0"/>
              <a:t>Semi-confined to confined</a:t>
            </a:r>
          </a:p>
          <a:p>
            <a:pPr lvl="1"/>
            <a:r>
              <a:rPr lang="en-GB" dirty="0" smtClean="0"/>
              <a:t>Limited variations of groundwater levels</a:t>
            </a:r>
          </a:p>
          <a:p>
            <a:pPr lvl="1"/>
            <a:r>
              <a:rPr lang="en-GB" dirty="0" smtClean="0"/>
              <a:t>Recharge mainly occurring in Autumn</a:t>
            </a:r>
          </a:p>
          <a:p>
            <a:pPr lvl="1"/>
            <a:r>
              <a:rPr lang="en-GB" dirty="0" smtClean="0"/>
              <a:t>Similar chemistry: </a:t>
            </a:r>
            <a:r>
              <a:rPr lang="en-GB" dirty="0" smtClean="0">
                <a:latin typeface="Calibri" panose="020F0502020204030204" pitchFamily="34" charset="0"/>
              </a:rPr>
              <a:t>Ca-HCO</a:t>
            </a:r>
            <a:r>
              <a:rPr lang="en-GB" baseline="-25000" dirty="0" smtClean="0">
                <a:latin typeface="Calibri" panose="020F0502020204030204" pitchFamily="34" charset="0"/>
              </a:rPr>
              <a:t>3</a:t>
            </a:r>
            <a:r>
              <a:rPr lang="en-GB" dirty="0" smtClean="0">
                <a:latin typeface="Calibri" panose="020F0502020204030204" pitchFamily="34" charset="0"/>
              </a:rPr>
              <a:t> water type, with limited temporal variability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Signature of </a:t>
            </a:r>
            <a:r>
              <a:rPr lang="en-GB" dirty="0" err="1" smtClean="0">
                <a:latin typeface="Calibri" panose="020F0502020204030204" pitchFamily="34" charset="0"/>
              </a:rPr>
              <a:t>flowback</a:t>
            </a:r>
            <a:r>
              <a:rPr lang="en-GB" dirty="0" smtClean="0">
                <a:latin typeface="Calibri" panose="020F0502020204030204" pitchFamily="34" charset="0"/>
              </a:rPr>
              <a:t> fluid completely different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No short-term impacts on GW resources from the exploration well / hydraulic fracturing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Statistics: are changes significant?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Groundwater model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Aquifer behaviour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Conditions for detecting impact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3873" r="6037" b="16582"/>
          <a:stretch/>
        </p:blipFill>
        <p:spPr>
          <a:xfrm>
            <a:off x="6277004" y="3429003"/>
            <a:ext cx="2238346" cy="28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project has received funding from the EU’s Horizon 2020 research and innovation programme under grant number No 640896</a:t>
            </a:r>
          </a:p>
          <a:p>
            <a:pPr lvl="1"/>
            <a:r>
              <a:rPr lang="en-GB" dirty="0" smtClean="0"/>
              <a:t>www.sheerproject.eu</a:t>
            </a:r>
          </a:p>
          <a:p>
            <a:endParaRPr lang="en-GB" dirty="0"/>
          </a:p>
          <a:p>
            <a:r>
              <a:rPr lang="en-GB" dirty="0" smtClean="0"/>
              <a:t>Project partners</a:t>
            </a:r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73417" b="79556"/>
          <a:stretch/>
        </p:blipFill>
        <p:spPr>
          <a:xfrm>
            <a:off x="3273024" y="4968798"/>
            <a:ext cx="2464361" cy="1104735"/>
          </a:xfrm>
          <a:prstGeom prst="rect">
            <a:avLst/>
          </a:prstGeom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56" y="4872988"/>
            <a:ext cx="902274" cy="12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60" y="2810757"/>
            <a:ext cx="2419350" cy="647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18" y="3703576"/>
            <a:ext cx="2238375" cy="9048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43" y="2882082"/>
            <a:ext cx="1811200" cy="14090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8635"/>
            <a:ext cx="2400610" cy="8245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9" y="5159449"/>
            <a:ext cx="1438275" cy="685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35" y="2821837"/>
            <a:ext cx="1905000" cy="4381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1536039"/>
            <a:ext cx="262577" cy="2625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36" y="1532254"/>
            <a:ext cx="265005" cy="26441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42" y="1532252"/>
            <a:ext cx="262800" cy="2628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84" y="1532251"/>
            <a:ext cx="262800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Shale gas boom in the USA and controversy on environmental impacts of hydraulic fracturing (‘fracking’)</a:t>
            </a:r>
          </a:p>
          <a:p>
            <a:endParaRPr lang="en-GB" dirty="0"/>
          </a:p>
          <a:p>
            <a:r>
              <a:rPr lang="en-GB" dirty="0" smtClean="0"/>
              <a:t>Cautious approach in Europe</a:t>
            </a:r>
          </a:p>
          <a:p>
            <a:endParaRPr lang="en-GB" dirty="0"/>
          </a:p>
          <a:p>
            <a:r>
              <a:rPr lang="en-GB" dirty="0" err="1" smtClean="0"/>
              <a:t>SHale</a:t>
            </a:r>
            <a:r>
              <a:rPr lang="en-GB" dirty="0" smtClean="0"/>
              <a:t> gas Exploration and Exploitation induced Risks</a:t>
            </a:r>
          </a:p>
          <a:p>
            <a:pPr lvl="1"/>
            <a:r>
              <a:rPr lang="en-GB" dirty="0" smtClean="0"/>
              <a:t>Developing </a:t>
            </a:r>
            <a:r>
              <a:rPr lang="en-GB" dirty="0"/>
              <a:t>best practice to understand, prevent and mitigate the potential short- and long-term environmental impacts and risks from shale gas exploration and </a:t>
            </a:r>
            <a:r>
              <a:rPr lang="en-GB" dirty="0" smtClean="0"/>
              <a:t>exploitation</a:t>
            </a:r>
          </a:p>
          <a:p>
            <a:pPr lvl="1"/>
            <a:endParaRPr lang="en-GB" dirty="0"/>
          </a:p>
          <a:p>
            <a:r>
              <a:rPr lang="en-GB" dirty="0" smtClean="0"/>
              <a:t>Three major potential risks:</a:t>
            </a:r>
          </a:p>
          <a:p>
            <a:pPr lvl="1"/>
            <a:r>
              <a:rPr lang="en-GB" dirty="0" smtClean="0"/>
              <a:t>Induced seismicity</a:t>
            </a:r>
          </a:p>
          <a:p>
            <a:pPr lvl="1"/>
            <a:r>
              <a:rPr lang="en-GB" b="1" dirty="0" smtClean="0"/>
              <a:t>Groundwater contamination</a:t>
            </a:r>
          </a:p>
          <a:p>
            <a:pPr lvl="1"/>
            <a:r>
              <a:rPr lang="en-GB" dirty="0" smtClean="0"/>
              <a:t>Air pollution</a:t>
            </a:r>
            <a:endParaRPr lang="en-GB" dirty="0"/>
          </a:p>
        </p:txBody>
      </p:sp>
      <p:pic>
        <p:nvPicPr>
          <p:cNvPr id="4" name="Immagine 6" descr="SHEER_logo_presentazioni_minu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7071" y="2070119"/>
            <a:ext cx="1427398" cy="8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Hydraulic fracturing and possible scenarios of impact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0211" t="26005" r="35315" b="19450"/>
          <a:stretch/>
        </p:blipFill>
        <p:spPr>
          <a:xfrm>
            <a:off x="1688230" y="1408461"/>
            <a:ext cx="5814011" cy="40089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28802" y="2838736"/>
            <a:ext cx="1665027" cy="464023"/>
            <a:chOff x="2500923" y="2422769"/>
            <a:chExt cx="1227015" cy="3595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00923" y="2422769"/>
              <a:ext cx="1227015" cy="3595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500923" y="2422769"/>
              <a:ext cx="1227015" cy="3595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828802" y="4861228"/>
            <a:ext cx="166502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d.) Abandoned well legacies – preferential pathways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979" y="5448171"/>
            <a:ext cx="425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003560"/>
                </a:solidFill>
              </a:rPr>
              <a:t>Impacts on groundwater resources (modified after US EPA (2012))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650" y="5834063"/>
            <a:ext cx="7886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US EPA (2012). Study of the Potential Impacts of Hydraulic Fracturing on Drinking Water </a:t>
            </a:r>
            <a:r>
              <a:rPr lang="en-GB" sz="1050" dirty="0"/>
              <a:t>Resources, PROGRESS </a:t>
            </a:r>
            <a:r>
              <a:rPr lang="en-GB" sz="1050" dirty="0"/>
              <a:t>REPORT, US Environmental Protection Agency Office of Research and </a:t>
            </a:r>
            <a:r>
              <a:rPr lang="en-GB" sz="1050" dirty="0"/>
              <a:t>Development Washington</a:t>
            </a:r>
            <a:r>
              <a:rPr lang="en-GB" sz="1050" dirty="0"/>
              <a:t>, DC, December 2012 EPA/601/R-12/011</a:t>
            </a:r>
          </a:p>
        </p:txBody>
      </p:sp>
    </p:spTree>
    <p:extLst>
      <p:ext uri="{BB962C8B-B14F-4D97-AF65-F5344CB8AC3E}">
        <p14:creationId xmlns:p14="http://schemas.microsoft.com/office/powerpoint/2010/main" val="2253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2224" r="1624" b="72412"/>
          <a:stretch/>
        </p:blipFill>
        <p:spPr>
          <a:xfrm>
            <a:off x="625131" y="876456"/>
            <a:ext cx="7905851" cy="1464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 of the drilling pad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1722" y="2561587"/>
            <a:ext cx="3390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Horizontal wells aligned with fault trends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5169" y="6240388"/>
            <a:ext cx="1508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PGNiG</a:t>
            </a:r>
            <a:endParaRPr lang="en-GB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71" y="2393740"/>
            <a:ext cx="3791903" cy="3846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723" y="3429000"/>
            <a:ext cx="3390143" cy="1851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196" y="5341633"/>
            <a:ext cx="1157669" cy="3203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55449" y="961649"/>
            <a:ext cx="0" cy="260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5451" y="962939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GW flow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727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Chronology</a:t>
            </a:r>
            <a:endParaRPr lang="en-GB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074868"/>
              </p:ext>
            </p:extLst>
          </p:nvPr>
        </p:nvGraphicFramePr>
        <p:xfrm>
          <a:off x="628650" y="877890"/>
          <a:ext cx="4935904" cy="541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352" y="877890"/>
            <a:ext cx="1950848" cy="3021767"/>
          </a:xfrm>
          <a:prstGeom prst="rect">
            <a:avLst/>
          </a:prstGeom>
        </p:spPr>
      </p:pic>
      <p:pic>
        <p:nvPicPr>
          <p:cNvPr id="7" name="Picture 6" descr="X:\RSKW Projects\650274 SHEER\04 Data\Wysin Site\Wysin site photographs\Site visit photos Feb-16\160212 GW3 sampling (1)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9448" y="4024924"/>
            <a:ext cx="3140124" cy="176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4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 in the field</a:t>
            </a:r>
            <a:endParaRPr lang="en-GB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50" y="1394003"/>
            <a:ext cx="280987" cy="990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663" r="11268" b="2367"/>
          <a:stretch/>
        </p:blipFill>
        <p:spPr bwMode="auto">
          <a:xfrm>
            <a:off x="1992833" y="1394003"/>
            <a:ext cx="267016" cy="1636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4" descr="X:\RSKW Projects\650274 SHEER\04 Data\Wysin Site\Wysin site photographs\Site visit photos Feb-16\160212 GW3 sampling (1).JPG"/>
          <p:cNvPicPr>
            <a:picLocks noChangeAspect="1"/>
          </p:cNvPicPr>
          <p:nvPr/>
        </p:nvPicPr>
        <p:blipFill rotWithShape="1">
          <a:blip r:embed="rId5" cstate="print"/>
          <a:srcRect l="11053" t="9796" r="12310" b="9796"/>
          <a:stretch/>
        </p:blipFill>
        <p:spPr bwMode="auto">
          <a:xfrm>
            <a:off x="622680" y="877531"/>
            <a:ext cx="7892670" cy="465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470031" y="4204679"/>
            <a:ext cx="0" cy="14589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9662" y="4164452"/>
            <a:ext cx="0" cy="149250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71987" y="5687051"/>
            <a:ext cx="0" cy="60445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39662" y="5679236"/>
            <a:ext cx="0" cy="61497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663" r="11268" b="2367"/>
          <a:stretch/>
        </p:blipFill>
        <p:spPr bwMode="auto">
          <a:xfrm>
            <a:off x="3536463" y="5663606"/>
            <a:ext cx="128954" cy="790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3600940" y="2907324"/>
            <a:ext cx="0" cy="28135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1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88" r="5497"/>
          <a:stretch/>
        </p:blipFill>
        <p:spPr>
          <a:xfrm>
            <a:off x="3620482" y="3235823"/>
            <a:ext cx="80107" cy="32233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464174" y="4934141"/>
            <a:ext cx="26963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2681" y="871920"/>
            <a:ext cx="1637168" cy="3385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D4A"/>
                </a:solidFill>
              </a:rPr>
              <a:t>Continuous data</a:t>
            </a:r>
          </a:p>
        </p:txBody>
      </p:sp>
      <p:sp>
        <p:nvSpPr>
          <p:cNvPr id="33" name="Oval 32"/>
          <p:cNvSpPr/>
          <p:nvPr/>
        </p:nvSpPr>
        <p:spPr>
          <a:xfrm>
            <a:off x="3399694" y="5656958"/>
            <a:ext cx="422031" cy="8335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561864" y="3141785"/>
            <a:ext cx="197341" cy="50557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498418" y="871920"/>
            <a:ext cx="1012253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D4A"/>
                </a:solidFill>
              </a:rPr>
              <a:t>Site visits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31099" y="2680677"/>
            <a:ext cx="361026" cy="349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7548851" y="2680676"/>
            <a:ext cx="382248" cy="64286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8292126" y="2680676"/>
            <a:ext cx="382246" cy="64286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853" y="3323546"/>
            <a:ext cx="1125521" cy="83754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6" name="Oval 55"/>
          <p:cNvSpPr/>
          <p:nvPr/>
        </p:nvSpPr>
        <p:spPr>
          <a:xfrm>
            <a:off x="3126155" y="2825497"/>
            <a:ext cx="435707" cy="4682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2516554" y="3931139"/>
            <a:ext cx="933938" cy="94566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>
            <a:stCxn id="56" idx="0"/>
          </p:cNvCxnSpPr>
          <p:nvPr/>
        </p:nvCxnSpPr>
        <p:spPr>
          <a:xfrm flipH="1" flipV="1">
            <a:off x="2554518" y="2516793"/>
            <a:ext cx="789491" cy="3087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557455" y="3293699"/>
            <a:ext cx="807005" cy="30567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960" y="2512259"/>
            <a:ext cx="834042" cy="10946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5479328" y="5554808"/>
            <a:ext cx="3031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003560"/>
                </a:solidFill>
              </a:rPr>
              <a:t>Set up for groundwater sampling at well GW3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29" name="TextBox 31"/>
          <p:cNvSpPr txBox="1"/>
          <p:nvPr/>
        </p:nvSpPr>
        <p:spPr>
          <a:xfrm>
            <a:off x="3894018" y="5889380"/>
            <a:ext cx="2087464" cy="338554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D4A"/>
                </a:solidFill>
              </a:rPr>
              <a:t>P</a:t>
            </a:r>
            <a:r>
              <a:rPr lang="en-GB" sz="1600" baseline="-25000" dirty="0" err="1">
                <a:solidFill>
                  <a:srgbClr val="002D4A"/>
                </a:solidFill>
              </a:rPr>
              <a:t>abs</a:t>
            </a:r>
            <a:r>
              <a:rPr lang="en-GB" sz="1600" dirty="0">
                <a:solidFill>
                  <a:srgbClr val="002D4A"/>
                </a:solidFill>
              </a:rPr>
              <a:t>, T</a:t>
            </a:r>
            <a:r>
              <a:rPr lang="en-GB" sz="1600" baseline="-25000" dirty="0">
                <a:solidFill>
                  <a:srgbClr val="002D4A"/>
                </a:solidFill>
              </a:rPr>
              <a:t>GW</a:t>
            </a:r>
            <a:r>
              <a:rPr lang="en-GB" sz="1600" dirty="0">
                <a:solidFill>
                  <a:srgbClr val="002D4A"/>
                </a:solidFill>
              </a:rPr>
              <a:t> &amp; Spec. Cond.</a:t>
            </a:r>
            <a:endParaRPr lang="en-GB" sz="1600" dirty="0">
              <a:solidFill>
                <a:srgbClr val="002D4A"/>
              </a:solidFill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3821723" y="3206513"/>
            <a:ext cx="939340" cy="3385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D4A"/>
                </a:solidFill>
              </a:rPr>
              <a:t>P</a:t>
            </a:r>
            <a:r>
              <a:rPr lang="en-GB" sz="1600" baseline="-25000" dirty="0" err="1">
                <a:solidFill>
                  <a:srgbClr val="002D4A"/>
                </a:solidFill>
              </a:rPr>
              <a:t>atm</a:t>
            </a:r>
            <a:r>
              <a:rPr lang="en-GB" sz="1600" dirty="0">
                <a:solidFill>
                  <a:srgbClr val="002D4A"/>
                </a:solidFill>
              </a:rPr>
              <a:t>, </a:t>
            </a:r>
            <a:r>
              <a:rPr lang="en-GB" sz="1600" dirty="0" err="1">
                <a:solidFill>
                  <a:srgbClr val="002D4A"/>
                </a:solidFill>
              </a:rPr>
              <a:t>T</a:t>
            </a:r>
            <a:r>
              <a:rPr lang="en-GB" sz="1600" baseline="-25000" dirty="0" err="1">
                <a:solidFill>
                  <a:srgbClr val="002D4A"/>
                </a:solidFill>
              </a:rPr>
              <a:t>air</a:t>
            </a:r>
            <a:endParaRPr lang="en-GB" sz="1600" dirty="0">
              <a:solidFill>
                <a:srgbClr val="002D4A"/>
              </a:solidFill>
            </a:endParaRPr>
          </a:p>
        </p:txBody>
      </p:sp>
      <p:sp>
        <p:nvSpPr>
          <p:cNvPr id="31" name="TextBox 35"/>
          <p:cNvSpPr txBox="1"/>
          <p:nvPr/>
        </p:nvSpPr>
        <p:spPr>
          <a:xfrm>
            <a:off x="1608703" y="2108880"/>
            <a:ext cx="1035279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D4A"/>
                </a:solidFill>
              </a:rPr>
              <a:t>GW levels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313187" y="4204679"/>
            <a:ext cx="166703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D4A"/>
                </a:solidFill>
              </a:rPr>
              <a:t>Physico</a:t>
            </a:r>
            <a:r>
              <a:rPr lang="en-GB" sz="1600" dirty="0">
                <a:solidFill>
                  <a:srgbClr val="002D4A"/>
                </a:solidFill>
              </a:rPr>
              <a:t>-chemical</a:t>
            </a:r>
          </a:p>
          <a:p>
            <a:r>
              <a:rPr lang="en-GB" sz="1600" dirty="0">
                <a:solidFill>
                  <a:srgbClr val="002D4A"/>
                </a:solidFill>
              </a:rPr>
              <a:t>parameters</a:t>
            </a:r>
          </a:p>
        </p:txBody>
      </p:sp>
      <p:sp>
        <p:nvSpPr>
          <p:cNvPr id="39" name="TextBox 35"/>
          <p:cNvSpPr txBox="1"/>
          <p:nvPr/>
        </p:nvSpPr>
        <p:spPr>
          <a:xfrm>
            <a:off x="6546993" y="2332591"/>
            <a:ext cx="95610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D4A"/>
                </a:solidFill>
              </a:rPr>
              <a:t>Alkalinity</a:t>
            </a:r>
          </a:p>
        </p:txBody>
      </p:sp>
      <p:sp>
        <p:nvSpPr>
          <p:cNvPr id="41" name="TextBox 35"/>
          <p:cNvSpPr txBox="1"/>
          <p:nvPr/>
        </p:nvSpPr>
        <p:spPr>
          <a:xfrm>
            <a:off x="622681" y="4111582"/>
            <a:ext cx="1762967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D4A"/>
                </a:solidFill>
              </a:rPr>
              <a:t>Samples for lab </a:t>
            </a:r>
          </a:p>
          <a:p>
            <a:r>
              <a:rPr lang="en-GB" sz="1600" dirty="0">
                <a:solidFill>
                  <a:srgbClr val="002D4A"/>
                </a:solidFill>
              </a:rPr>
              <a:t>analyses / 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D4A"/>
                </a:solidFill>
              </a:rPr>
              <a:t>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D4A"/>
                </a:solidFill>
              </a:rPr>
              <a:t>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D4A"/>
                </a:solidFill>
              </a:rPr>
              <a:t>Dissolved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D4A"/>
                </a:solidFill>
              </a:rPr>
              <a:t>Isotopes</a:t>
            </a:r>
          </a:p>
        </p:txBody>
      </p:sp>
    </p:spTree>
    <p:extLst>
      <p:ext uri="{BB962C8B-B14F-4D97-AF65-F5344CB8AC3E}">
        <p14:creationId xmlns:p14="http://schemas.microsoft.com/office/powerpoint/2010/main" val="1717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8" grpId="0" animBg="1"/>
      <p:bldP spid="56" grpId="0" animBg="1"/>
      <p:bldP spid="57" grpId="0" animBg="1"/>
      <p:bldP spid="29" grpId="0" animBg="1"/>
      <p:bldP spid="30" grpId="0" animBg="1"/>
      <p:bldP spid="31" grpId="0" animBg="1"/>
      <p:bldP spid="35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Quaternary geology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1" y="881403"/>
            <a:ext cx="7756778" cy="5418137"/>
          </a:xfr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6"/>
            <a:ext cx="1439266" cy="720547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7144326" y="375500"/>
            <a:ext cx="430183" cy="184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74509" y="556361"/>
            <a:ext cx="784447" cy="75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493622" y="122550"/>
            <a:ext cx="80887" cy="203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574507" y="325618"/>
            <a:ext cx="0" cy="355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0" y="6022541"/>
            <a:ext cx="1508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C. Isherwood</a:t>
            </a:r>
            <a:endParaRPr lang="en-GB" sz="1200" dirty="0"/>
          </a:p>
        </p:txBody>
      </p:sp>
      <p:sp>
        <p:nvSpPr>
          <p:cNvPr id="3" name="Arc 2"/>
          <p:cNvSpPr/>
          <p:nvPr/>
        </p:nvSpPr>
        <p:spPr>
          <a:xfrm rot="6971014">
            <a:off x="7736770" y="1995718"/>
            <a:ext cx="221858" cy="156194"/>
          </a:xfrm>
          <a:custGeom>
            <a:avLst/>
            <a:gdLst>
              <a:gd name="connsiteX0" fmla="*/ 283083 w 566166"/>
              <a:gd name="connsiteY0" fmla="*/ 0 h 426227"/>
              <a:gd name="connsiteX1" fmla="*/ 566166 w 566166"/>
              <a:gd name="connsiteY1" fmla="*/ 213114 h 426227"/>
              <a:gd name="connsiteX2" fmla="*/ 283083 w 566166"/>
              <a:gd name="connsiteY2" fmla="*/ 213114 h 426227"/>
              <a:gd name="connsiteX3" fmla="*/ 283083 w 566166"/>
              <a:gd name="connsiteY3" fmla="*/ 0 h 426227"/>
              <a:gd name="connsiteX0" fmla="*/ 283083 w 566166"/>
              <a:gd name="connsiteY0" fmla="*/ 0 h 426227"/>
              <a:gd name="connsiteX1" fmla="*/ 566166 w 566166"/>
              <a:gd name="connsiteY1" fmla="*/ 213114 h 426227"/>
              <a:gd name="connsiteX0" fmla="*/ 33010 w 316093"/>
              <a:gd name="connsiteY0" fmla="*/ 0 h 213114"/>
              <a:gd name="connsiteX1" fmla="*/ 316093 w 316093"/>
              <a:gd name="connsiteY1" fmla="*/ 213114 h 213114"/>
              <a:gd name="connsiteX2" fmla="*/ 33010 w 316093"/>
              <a:gd name="connsiteY2" fmla="*/ 213114 h 213114"/>
              <a:gd name="connsiteX3" fmla="*/ 33010 w 316093"/>
              <a:gd name="connsiteY3" fmla="*/ 0 h 213114"/>
              <a:gd name="connsiteX0" fmla="*/ 33010 w 316093"/>
              <a:gd name="connsiteY0" fmla="*/ 0 h 213114"/>
              <a:gd name="connsiteX1" fmla="*/ 316093 w 316093"/>
              <a:gd name="connsiteY1" fmla="*/ 213114 h 213114"/>
              <a:gd name="connsiteX0" fmla="*/ 33010 w 425243"/>
              <a:gd name="connsiteY0" fmla="*/ 0 h 263954"/>
              <a:gd name="connsiteX1" fmla="*/ 316093 w 425243"/>
              <a:gd name="connsiteY1" fmla="*/ 213114 h 263954"/>
              <a:gd name="connsiteX2" fmla="*/ 33010 w 425243"/>
              <a:gd name="connsiteY2" fmla="*/ 213114 h 263954"/>
              <a:gd name="connsiteX3" fmla="*/ 33010 w 425243"/>
              <a:gd name="connsiteY3" fmla="*/ 0 h 263954"/>
              <a:gd name="connsiteX0" fmla="*/ 33010 w 425243"/>
              <a:gd name="connsiteY0" fmla="*/ 0 h 263954"/>
              <a:gd name="connsiteX1" fmla="*/ 425243 w 425243"/>
              <a:gd name="connsiteY1" fmla="*/ 263954 h 263954"/>
              <a:gd name="connsiteX0" fmla="*/ 33010 w 467397"/>
              <a:gd name="connsiteY0" fmla="*/ 0 h 316744"/>
              <a:gd name="connsiteX1" fmla="*/ 467397 w 467397"/>
              <a:gd name="connsiteY1" fmla="*/ 316744 h 316744"/>
              <a:gd name="connsiteX2" fmla="*/ 33010 w 467397"/>
              <a:gd name="connsiteY2" fmla="*/ 213114 h 316744"/>
              <a:gd name="connsiteX3" fmla="*/ 33010 w 467397"/>
              <a:gd name="connsiteY3" fmla="*/ 0 h 316744"/>
              <a:gd name="connsiteX0" fmla="*/ 33010 w 467397"/>
              <a:gd name="connsiteY0" fmla="*/ 0 h 316744"/>
              <a:gd name="connsiteX1" fmla="*/ 425243 w 467397"/>
              <a:gd name="connsiteY1" fmla="*/ 263954 h 316744"/>
              <a:gd name="connsiteX0" fmla="*/ 33010 w 470401"/>
              <a:gd name="connsiteY0" fmla="*/ 0 h 321332"/>
              <a:gd name="connsiteX1" fmla="*/ 467397 w 470401"/>
              <a:gd name="connsiteY1" fmla="*/ 316744 h 321332"/>
              <a:gd name="connsiteX2" fmla="*/ 33010 w 470401"/>
              <a:gd name="connsiteY2" fmla="*/ 213114 h 321332"/>
              <a:gd name="connsiteX3" fmla="*/ 33010 w 470401"/>
              <a:gd name="connsiteY3" fmla="*/ 0 h 321332"/>
              <a:gd name="connsiteX0" fmla="*/ 33010 w 470401"/>
              <a:gd name="connsiteY0" fmla="*/ 0 h 321332"/>
              <a:gd name="connsiteX1" fmla="*/ 470401 w 470401"/>
              <a:gd name="connsiteY1" fmla="*/ 321332 h 321332"/>
              <a:gd name="connsiteX0" fmla="*/ 33010 w 470401"/>
              <a:gd name="connsiteY0" fmla="*/ 0 h 321332"/>
              <a:gd name="connsiteX1" fmla="*/ 467397 w 470401"/>
              <a:gd name="connsiteY1" fmla="*/ 316744 h 321332"/>
              <a:gd name="connsiteX2" fmla="*/ 33010 w 470401"/>
              <a:gd name="connsiteY2" fmla="*/ 213114 h 321332"/>
              <a:gd name="connsiteX3" fmla="*/ 33010 w 470401"/>
              <a:gd name="connsiteY3" fmla="*/ 0 h 321332"/>
              <a:gd name="connsiteX0" fmla="*/ 33010 w 470401"/>
              <a:gd name="connsiteY0" fmla="*/ 0 h 321332"/>
              <a:gd name="connsiteX1" fmla="*/ 470401 w 470401"/>
              <a:gd name="connsiteY1" fmla="*/ 321332 h 321332"/>
              <a:gd name="connsiteX0" fmla="*/ 14748 w 452139"/>
              <a:gd name="connsiteY0" fmla="*/ 0 h 321332"/>
              <a:gd name="connsiteX1" fmla="*/ 449135 w 452139"/>
              <a:gd name="connsiteY1" fmla="*/ 316744 h 321332"/>
              <a:gd name="connsiteX2" fmla="*/ 170903 w 452139"/>
              <a:gd name="connsiteY2" fmla="*/ 164707 h 321332"/>
              <a:gd name="connsiteX3" fmla="*/ 14748 w 452139"/>
              <a:gd name="connsiteY3" fmla="*/ 0 h 321332"/>
              <a:gd name="connsiteX0" fmla="*/ 14748 w 452139"/>
              <a:gd name="connsiteY0" fmla="*/ 0 h 321332"/>
              <a:gd name="connsiteX1" fmla="*/ 452139 w 452139"/>
              <a:gd name="connsiteY1" fmla="*/ 321332 h 321332"/>
              <a:gd name="connsiteX0" fmla="*/ 21262 w 458653"/>
              <a:gd name="connsiteY0" fmla="*/ 0 h 321332"/>
              <a:gd name="connsiteX1" fmla="*/ 455649 w 458653"/>
              <a:gd name="connsiteY1" fmla="*/ 316744 h 321332"/>
              <a:gd name="connsiteX2" fmla="*/ 91144 w 458653"/>
              <a:gd name="connsiteY2" fmla="*/ 228126 h 321332"/>
              <a:gd name="connsiteX3" fmla="*/ 21262 w 458653"/>
              <a:gd name="connsiteY3" fmla="*/ 0 h 321332"/>
              <a:gd name="connsiteX0" fmla="*/ 21262 w 458653"/>
              <a:gd name="connsiteY0" fmla="*/ 0 h 321332"/>
              <a:gd name="connsiteX1" fmla="*/ 458653 w 458653"/>
              <a:gd name="connsiteY1" fmla="*/ 321332 h 321332"/>
              <a:gd name="connsiteX0" fmla="*/ 30125 w 467516"/>
              <a:gd name="connsiteY0" fmla="*/ 0 h 321332"/>
              <a:gd name="connsiteX1" fmla="*/ 464512 w 467516"/>
              <a:gd name="connsiteY1" fmla="*/ 316744 h 321332"/>
              <a:gd name="connsiteX2" fmla="*/ 42291 w 467516"/>
              <a:gd name="connsiteY2" fmla="*/ 166556 h 321332"/>
              <a:gd name="connsiteX3" fmla="*/ 30125 w 467516"/>
              <a:gd name="connsiteY3" fmla="*/ 0 h 321332"/>
              <a:gd name="connsiteX0" fmla="*/ 30125 w 467516"/>
              <a:gd name="connsiteY0" fmla="*/ 0 h 321332"/>
              <a:gd name="connsiteX1" fmla="*/ 467516 w 467516"/>
              <a:gd name="connsiteY1" fmla="*/ 321332 h 3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7516" h="321332" stroke="0" extrusionOk="0">
                <a:moveTo>
                  <a:pt x="30125" y="0"/>
                </a:moveTo>
                <a:cubicBezTo>
                  <a:pt x="186467" y="0"/>
                  <a:pt x="464512" y="199044"/>
                  <a:pt x="464512" y="316744"/>
                </a:cubicBezTo>
                <a:lnTo>
                  <a:pt x="42291" y="166556"/>
                </a:lnTo>
                <a:cubicBezTo>
                  <a:pt x="42291" y="95518"/>
                  <a:pt x="-44146" y="10091"/>
                  <a:pt x="30125" y="0"/>
                </a:cubicBezTo>
                <a:close/>
              </a:path>
              <a:path w="467516" h="321332" fill="none">
                <a:moveTo>
                  <a:pt x="30125" y="0"/>
                </a:moveTo>
                <a:cubicBezTo>
                  <a:pt x="186467" y="0"/>
                  <a:pt x="404924" y="235260"/>
                  <a:pt x="467516" y="321332"/>
                </a:cubicBezTo>
              </a:path>
            </a:pathLst>
          </a:cu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2"/>
          <p:cNvSpPr/>
          <p:nvPr/>
        </p:nvSpPr>
        <p:spPr>
          <a:xfrm rot="6971014">
            <a:off x="2118778" y="3724072"/>
            <a:ext cx="1518558" cy="2389241"/>
          </a:xfrm>
          <a:custGeom>
            <a:avLst/>
            <a:gdLst>
              <a:gd name="connsiteX0" fmla="*/ 283083 w 566166"/>
              <a:gd name="connsiteY0" fmla="*/ 0 h 426227"/>
              <a:gd name="connsiteX1" fmla="*/ 566166 w 566166"/>
              <a:gd name="connsiteY1" fmla="*/ 213114 h 426227"/>
              <a:gd name="connsiteX2" fmla="*/ 283083 w 566166"/>
              <a:gd name="connsiteY2" fmla="*/ 213114 h 426227"/>
              <a:gd name="connsiteX3" fmla="*/ 283083 w 566166"/>
              <a:gd name="connsiteY3" fmla="*/ 0 h 426227"/>
              <a:gd name="connsiteX0" fmla="*/ 283083 w 566166"/>
              <a:gd name="connsiteY0" fmla="*/ 0 h 426227"/>
              <a:gd name="connsiteX1" fmla="*/ 566166 w 566166"/>
              <a:gd name="connsiteY1" fmla="*/ 213114 h 426227"/>
              <a:gd name="connsiteX0" fmla="*/ 33010 w 316093"/>
              <a:gd name="connsiteY0" fmla="*/ 0 h 213114"/>
              <a:gd name="connsiteX1" fmla="*/ 316093 w 316093"/>
              <a:gd name="connsiteY1" fmla="*/ 213114 h 213114"/>
              <a:gd name="connsiteX2" fmla="*/ 33010 w 316093"/>
              <a:gd name="connsiteY2" fmla="*/ 213114 h 213114"/>
              <a:gd name="connsiteX3" fmla="*/ 33010 w 316093"/>
              <a:gd name="connsiteY3" fmla="*/ 0 h 213114"/>
              <a:gd name="connsiteX0" fmla="*/ 33010 w 316093"/>
              <a:gd name="connsiteY0" fmla="*/ 0 h 213114"/>
              <a:gd name="connsiteX1" fmla="*/ 316093 w 316093"/>
              <a:gd name="connsiteY1" fmla="*/ 213114 h 213114"/>
              <a:gd name="connsiteX0" fmla="*/ 33010 w 425243"/>
              <a:gd name="connsiteY0" fmla="*/ 0 h 263954"/>
              <a:gd name="connsiteX1" fmla="*/ 316093 w 425243"/>
              <a:gd name="connsiteY1" fmla="*/ 213114 h 263954"/>
              <a:gd name="connsiteX2" fmla="*/ 33010 w 425243"/>
              <a:gd name="connsiteY2" fmla="*/ 213114 h 263954"/>
              <a:gd name="connsiteX3" fmla="*/ 33010 w 425243"/>
              <a:gd name="connsiteY3" fmla="*/ 0 h 263954"/>
              <a:gd name="connsiteX0" fmla="*/ 33010 w 425243"/>
              <a:gd name="connsiteY0" fmla="*/ 0 h 263954"/>
              <a:gd name="connsiteX1" fmla="*/ 425243 w 425243"/>
              <a:gd name="connsiteY1" fmla="*/ 263954 h 263954"/>
              <a:gd name="connsiteX0" fmla="*/ 33010 w 467397"/>
              <a:gd name="connsiteY0" fmla="*/ 0 h 316744"/>
              <a:gd name="connsiteX1" fmla="*/ 467397 w 467397"/>
              <a:gd name="connsiteY1" fmla="*/ 316744 h 316744"/>
              <a:gd name="connsiteX2" fmla="*/ 33010 w 467397"/>
              <a:gd name="connsiteY2" fmla="*/ 213114 h 316744"/>
              <a:gd name="connsiteX3" fmla="*/ 33010 w 467397"/>
              <a:gd name="connsiteY3" fmla="*/ 0 h 316744"/>
              <a:gd name="connsiteX0" fmla="*/ 33010 w 467397"/>
              <a:gd name="connsiteY0" fmla="*/ 0 h 316744"/>
              <a:gd name="connsiteX1" fmla="*/ 425243 w 467397"/>
              <a:gd name="connsiteY1" fmla="*/ 263954 h 316744"/>
              <a:gd name="connsiteX0" fmla="*/ 33010 w 470401"/>
              <a:gd name="connsiteY0" fmla="*/ 0 h 321332"/>
              <a:gd name="connsiteX1" fmla="*/ 467397 w 470401"/>
              <a:gd name="connsiteY1" fmla="*/ 316744 h 321332"/>
              <a:gd name="connsiteX2" fmla="*/ 33010 w 470401"/>
              <a:gd name="connsiteY2" fmla="*/ 213114 h 321332"/>
              <a:gd name="connsiteX3" fmla="*/ 33010 w 470401"/>
              <a:gd name="connsiteY3" fmla="*/ 0 h 321332"/>
              <a:gd name="connsiteX0" fmla="*/ 33010 w 470401"/>
              <a:gd name="connsiteY0" fmla="*/ 0 h 321332"/>
              <a:gd name="connsiteX1" fmla="*/ 470401 w 470401"/>
              <a:gd name="connsiteY1" fmla="*/ 321332 h 321332"/>
              <a:gd name="connsiteX0" fmla="*/ 11804 w 449195"/>
              <a:gd name="connsiteY0" fmla="*/ 0 h 321332"/>
              <a:gd name="connsiteX1" fmla="*/ 446191 w 449195"/>
              <a:gd name="connsiteY1" fmla="*/ 316744 h 321332"/>
              <a:gd name="connsiteX2" fmla="*/ 238044 w 449195"/>
              <a:gd name="connsiteY2" fmla="*/ 166483 h 321332"/>
              <a:gd name="connsiteX3" fmla="*/ 11804 w 449195"/>
              <a:gd name="connsiteY3" fmla="*/ 0 h 321332"/>
              <a:gd name="connsiteX0" fmla="*/ 11804 w 449195"/>
              <a:gd name="connsiteY0" fmla="*/ 0 h 321332"/>
              <a:gd name="connsiteX1" fmla="*/ 449195 w 449195"/>
              <a:gd name="connsiteY1" fmla="*/ 321332 h 321332"/>
              <a:gd name="connsiteX0" fmla="*/ 11804 w 449195"/>
              <a:gd name="connsiteY0" fmla="*/ 0 h 321332"/>
              <a:gd name="connsiteX1" fmla="*/ 446191 w 449195"/>
              <a:gd name="connsiteY1" fmla="*/ 316744 h 321332"/>
              <a:gd name="connsiteX2" fmla="*/ 238044 w 449195"/>
              <a:gd name="connsiteY2" fmla="*/ 166483 h 321332"/>
              <a:gd name="connsiteX3" fmla="*/ 11804 w 449195"/>
              <a:gd name="connsiteY3" fmla="*/ 0 h 321332"/>
              <a:gd name="connsiteX0" fmla="*/ 11804 w 449195"/>
              <a:gd name="connsiteY0" fmla="*/ 0 h 321332"/>
              <a:gd name="connsiteX1" fmla="*/ 449195 w 449195"/>
              <a:gd name="connsiteY1" fmla="*/ 321332 h 321332"/>
              <a:gd name="connsiteX0" fmla="*/ 11804 w 489464"/>
              <a:gd name="connsiteY0" fmla="*/ 0 h 316744"/>
              <a:gd name="connsiteX1" fmla="*/ 446191 w 489464"/>
              <a:gd name="connsiteY1" fmla="*/ 316744 h 316744"/>
              <a:gd name="connsiteX2" fmla="*/ 238044 w 489464"/>
              <a:gd name="connsiteY2" fmla="*/ 166483 h 316744"/>
              <a:gd name="connsiteX3" fmla="*/ 11804 w 489464"/>
              <a:gd name="connsiteY3" fmla="*/ 0 h 316744"/>
              <a:gd name="connsiteX0" fmla="*/ 11804 w 489464"/>
              <a:gd name="connsiteY0" fmla="*/ 0 h 316744"/>
              <a:gd name="connsiteX1" fmla="*/ 489464 w 489464"/>
              <a:gd name="connsiteY1" fmla="*/ 311418 h 316744"/>
              <a:gd name="connsiteX0" fmla="*/ 11804 w 489634"/>
              <a:gd name="connsiteY0" fmla="*/ 0 h 312094"/>
              <a:gd name="connsiteX1" fmla="*/ 489634 w 489634"/>
              <a:gd name="connsiteY1" fmla="*/ 312094 h 312094"/>
              <a:gd name="connsiteX2" fmla="*/ 238044 w 489634"/>
              <a:gd name="connsiteY2" fmla="*/ 166483 h 312094"/>
              <a:gd name="connsiteX3" fmla="*/ 11804 w 489634"/>
              <a:gd name="connsiteY3" fmla="*/ 0 h 312094"/>
              <a:gd name="connsiteX0" fmla="*/ 11804 w 489634"/>
              <a:gd name="connsiteY0" fmla="*/ 0 h 312094"/>
              <a:gd name="connsiteX1" fmla="*/ 489464 w 489634"/>
              <a:gd name="connsiteY1" fmla="*/ 311418 h 312094"/>
              <a:gd name="connsiteX0" fmla="*/ 11804 w 489634"/>
              <a:gd name="connsiteY0" fmla="*/ 5 h 312099"/>
              <a:gd name="connsiteX1" fmla="*/ 489634 w 489634"/>
              <a:gd name="connsiteY1" fmla="*/ 312099 h 312099"/>
              <a:gd name="connsiteX2" fmla="*/ 238044 w 489634"/>
              <a:gd name="connsiteY2" fmla="*/ 166488 h 312099"/>
              <a:gd name="connsiteX3" fmla="*/ 11804 w 489634"/>
              <a:gd name="connsiteY3" fmla="*/ 5 h 312099"/>
              <a:gd name="connsiteX0" fmla="*/ 11804 w 489634"/>
              <a:gd name="connsiteY0" fmla="*/ 5 h 312099"/>
              <a:gd name="connsiteX1" fmla="*/ 489464 w 489634"/>
              <a:gd name="connsiteY1" fmla="*/ 311423 h 312099"/>
              <a:gd name="connsiteX0" fmla="*/ 11804 w 489634"/>
              <a:gd name="connsiteY0" fmla="*/ 8042 h 320136"/>
              <a:gd name="connsiteX1" fmla="*/ 489634 w 489634"/>
              <a:gd name="connsiteY1" fmla="*/ 320136 h 320136"/>
              <a:gd name="connsiteX2" fmla="*/ 238044 w 489634"/>
              <a:gd name="connsiteY2" fmla="*/ 174525 h 320136"/>
              <a:gd name="connsiteX3" fmla="*/ 11804 w 489634"/>
              <a:gd name="connsiteY3" fmla="*/ 8042 h 320136"/>
              <a:gd name="connsiteX0" fmla="*/ 43876 w 489634"/>
              <a:gd name="connsiteY0" fmla="*/ 0 h 320136"/>
              <a:gd name="connsiteX1" fmla="*/ 489464 w 489634"/>
              <a:gd name="connsiteY1" fmla="*/ 319460 h 320136"/>
              <a:gd name="connsiteX0" fmla="*/ 12992 w 458713"/>
              <a:gd name="connsiteY0" fmla="*/ 5 h 322534"/>
              <a:gd name="connsiteX1" fmla="*/ 458713 w 458713"/>
              <a:gd name="connsiteY1" fmla="*/ 322534 h 322534"/>
              <a:gd name="connsiteX2" fmla="*/ 207123 w 458713"/>
              <a:gd name="connsiteY2" fmla="*/ 176923 h 322534"/>
              <a:gd name="connsiteX3" fmla="*/ 12992 w 458713"/>
              <a:gd name="connsiteY3" fmla="*/ 5 h 322534"/>
              <a:gd name="connsiteX0" fmla="*/ 12955 w 458713"/>
              <a:gd name="connsiteY0" fmla="*/ 2398 h 322534"/>
              <a:gd name="connsiteX1" fmla="*/ 458543 w 458713"/>
              <a:gd name="connsiteY1" fmla="*/ 321858 h 32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713" h="322534" stroke="0" extrusionOk="0">
                <a:moveTo>
                  <a:pt x="12992" y="5"/>
                </a:moveTo>
                <a:cubicBezTo>
                  <a:pt x="247573" y="-1204"/>
                  <a:pt x="458713" y="204834"/>
                  <a:pt x="458713" y="322534"/>
                </a:cubicBezTo>
                <a:lnTo>
                  <a:pt x="207123" y="176923"/>
                </a:lnTo>
                <a:cubicBezTo>
                  <a:pt x="207123" y="105885"/>
                  <a:pt x="-61279" y="10096"/>
                  <a:pt x="12992" y="5"/>
                </a:cubicBezTo>
                <a:close/>
              </a:path>
              <a:path w="458713" h="322534" fill="none">
                <a:moveTo>
                  <a:pt x="12955" y="2398"/>
                </a:moveTo>
                <a:cubicBezTo>
                  <a:pt x="169297" y="2398"/>
                  <a:pt x="362847" y="222509"/>
                  <a:pt x="458543" y="321858"/>
                </a:cubicBezTo>
              </a:path>
            </a:pathLst>
          </a:cu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/>
          <p:nvPr/>
        </p:nvPicPr>
        <p:blipFill rotWithShape="1">
          <a:blip r:embed="rId2"/>
          <a:srcRect l="2951" t="4309" r="9028" b="10201"/>
          <a:stretch/>
        </p:blipFill>
        <p:spPr bwMode="auto">
          <a:xfrm>
            <a:off x="2157414" y="877531"/>
            <a:ext cx="4734707" cy="5316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Groundwater levels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21125" y="1073888"/>
            <a:ext cx="74428" cy="507600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24765" y="1073888"/>
            <a:ext cx="101010" cy="507600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3581208" y="180753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/>
              <a:t>Fracking</a:t>
            </a:r>
          </a:p>
          <a:p>
            <a:r>
              <a:rPr lang="fr-CA" sz="1000" dirty="0"/>
              <a:t>WYSIN-2</a:t>
            </a:r>
            <a:endParaRPr lang="en-GB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25777" y="180753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/>
              <a:t>Fracking</a:t>
            </a:r>
          </a:p>
          <a:p>
            <a:r>
              <a:rPr lang="fr-CA" sz="1000" dirty="0"/>
              <a:t>WYSIN-3</a:t>
            </a:r>
            <a:endParaRPr lang="en-GB" sz="1000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6"/>
            <a:ext cx="1439266" cy="7205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90275" y="2133602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73391" y="2141417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05545" y="2133602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7453" y="2141417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94899" y="2133602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72346" y="2133602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63547" y="2141417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286" y="2133602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79362" y="2133602"/>
            <a:ext cx="0" cy="400847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 stable isotopes &amp; recharge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77531"/>
            <a:ext cx="3943350" cy="5418197"/>
          </a:xfrm>
        </p:spPr>
        <p:txBody>
          <a:bodyPr/>
          <a:lstStyle/>
          <a:p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 stable isotopes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r>
              <a:rPr lang="en-GB" dirty="0" smtClean="0"/>
              <a:t>GW samples plot on the GMWL and interpolated LMWL</a:t>
            </a:r>
          </a:p>
          <a:p>
            <a:pPr lvl="1"/>
            <a:r>
              <a:rPr lang="en-GB" dirty="0" smtClean="0"/>
              <a:t>Recharge in April and/or October</a:t>
            </a:r>
          </a:p>
          <a:p>
            <a:pPr lvl="1"/>
            <a:r>
              <a:rPr lang="en-GB" dirty="0" err="1" smtClean="0"/>
              <a:t>Flowback</a:t>
            </a:r>
            <a:r>
              <a:rPr lang="en-GB" dirty="0" smtClean="0"/>
              <a:t> fluid with different signature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6"/>
            <a:ext cx="1439266" cy="720547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0" y="877531"/>
            <a:ext cx="3943350" cy="541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560"/>
              </a:buClr>
              <a:buFont typeface="Arial" panose="020B0604020202020204" pitchFamily="34" charset="0"/>
              <a:buChar char="•"/>
              <a:defRPr lang="en-US" sz="2100" kern="0" spc="-3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6270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 sz="18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Recharge model</a:t>
            </a:r>
          </a:p>
          <a:p>
            <a:pPr lvl="1"/>
            <a:r>
              <a:rPr lang="en-GB" dirty="0"/>
              <a:t>FAO (Allen et al. 1998)</a:t>
            </a:r>
          </a:p>
          <a:p>
            <a:pPr lvl="1"/>
            <a:r>
              <a:rPr lang="en-GB" dirty="0"/>
              <a:t>Composite model for soil occupation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25% wheat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25% Ray Grass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20% wood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15% pasture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15% corn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587840"/>
            <a:ext cx="394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Allen, R. G., L. S. Pereira, D.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Raes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M. Smith, 1998. Crop evapotranspiration - Guidelines for computing crop water requirements-FAO Irrigation and drainage paper 56. FAO, Rome. 300(9): D05109.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29486" r="9141" b="7004"/>
          <a:stretch/>
        </p:blipFill>
        <p:spPr>
          <a:xfrm>
            <a:off x="4640367" y="4486034"/>
            <a:ext cx="3874985" cy="770905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 rotWithShape="1">
          <a:blip r:embed="rId4"/>
          <a:srcRect l="2951" t="4309" r="9028" b="79022"/>
          <a:stretch/>
        </p:blipFill>
        <p:spPr bwMode="auto">
          <a:xfrm>
            <a:off x="4572000" y="3570132"/>
            <a:ext cx="3943350" cy="863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81718" y="3978461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Dry spring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7010" y="4936178"/>
            <a:ext cx="968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Some recharge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5816" y="4106569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Wet summer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5621" y="470851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Limited</a:t>
            </a:r>
          </a:p>
          <a:p>
            <a:r>
              <a:rPr lang="en-GB" sz="1000" dirty="0"/>
              <a:t>recharge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1759" y="4093393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Wet autumn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00498" y="4956844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Recharge</a:t>
            </a:r>
            <a:endParaRPr lang="en-GB" sz="1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94" y="1351560"/>
            <a:ext cx="3944454" cy="25605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53379" y="3645905"/>
            <a:ext cx="692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(IAEA, 2016)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20618" y="1816279"/>
            <a:ext cx="1932211" cy="1992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49382" y="351375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49475" y="3407538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GMWL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553291" y="3634897"/>
            <a:ext cx="18000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8650" y="5587840"/>
            <a:ext cx="3943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00" dirty="0"/>
              <a:t>IAEA, 2016. RCWIP (Regionalized Cluster-Based Water Isotope Prediction) Model – gridded precipitation </a:t>
            </a:r>
            <a:r>
              <a:rPr lang="el-GR" sz="1000" dirty="0"/>
              <a:t>δ</a:t>
            </a:r>
            <a:r>
              <a:rPr lang="el-GR" sz="1000" baseline="30000" dirty="0"/>
              <a:t>18</a:t>
            </a:r>
            <a:r>
              <a:rPr lang="en-GB" sz="1000" dirty="0"/>
              <a:t>O|</a:t>
            </a:r>
            <a:r>
              <a:rPr lang="el-GR" sz="1000" dirty="0"/>
              <a:t>δ</a:t>
            </a:r>
            <a:r>
              <a:rPr lang="el-GR" sz="1000" baseline="30000" dirty="0"/>
              <a:t>2</a:t>
            </a:r>
            <a:r>
              <a:rPr lang="en-GB" sz="1000" dirty="0"/>
              <a:t>H| </a:t>
            </a:r>
            <a:r>
              <a:rPr lang="el-GR" sz="1000" dirty="0"/>
              <a:t>δ</a:t>
            </a:r>
            <a:r>
              <a:rPr lang="el-GR" sz="1000" baseline="30000" dirty="0"/>
              <a:t>18</a:t>
            </a:r>
            <a:r>
              <a:rPr lang="en-GB" sz="1000" dirty="0"/>
              <a:t>O and </a:t>
            </a:r>
            <a:r>
              <a:rPr lang="el-GR" sz="1000" dirty="0"/>
              <a:t>δ</a:t>
            </a:r>
            <a:r>
              <a:rPr lang="el-GR" sz="1000" baseline="30000" dirty="0"/>
              <a:t>2</a:t>
            </a:r>
            <a:r>
              <a:rPr lang="en-GB" sz="1000" dirty="0"/>
              <a:t>H </a:t>
            </a:r>
            <a:r>
              <a:rPr lang="en-GB" sz="1000" dirty="0" err="1"/>
              <a:t>isoscape</a:t>
            </a:r>
            <a:r>
              <a:rPr lang="en-GB" sz="1000" dirty="0"/>
              <a:t> data. International Atomic Energy Agency. Vienna, Austria. From http://www.iaea.org/water, accessed April 2016.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4940</TotalTime>
  <Words>685</Words>
  <Application>Microsoft Office PowerPoint</Application>
  <PresentationFormat>Affichage à l'écran (4:3)</PresentationFormat>
  <Paragraphs>161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Shale gas impacts on groundwater resources</vt:lpstr>
      <vt:lpstr>Introduction</vt:lpstr>
      <vt:lpstr>Introduction</vt:lpstr>
      <vt:lpstr>Location of the drilling pad</vt:lpstr>
      <vt:lpstr>Chronology</vt:lpstr>
      <vt:lpstr>Data collection in the field</vt:lpstr>
      <vt:lpstr>Quaternary geology</vt:lpstr>
      <vt:lpstr>Groundwater levels</vt:lpstr>
      <vt:lpstr>GW stable isotopes &amp; recharge</vt:lpstr>
      <vt:lpstr>Temperature &amp; specific conductivity</vt:lpstr>
      <vt:lpstr>Groundwater chemistry</vt:lpstr>
      <vt:lpstr>Conclusion &amp; perspectives</vt:lpstr>
      <vt:lpstr>Acknowledgement</vt:lpstr>
    </vt:vector>
  </TitlesOfParts>
  <Company>School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Nelly Montcoudiol</dc:creator>
  <cp:lastModifiedBy>Nelly</cp:lastModifiedBy>
  <cp:revision>320</cp:revision>
  <dcterms:created xsi:type="dcterms:W3CDTF">2016-09-01T14:58:07Z</dcterms:created>
  <dcterms:modified xsi:type="dcterms:W3CDTF">2017-04-24T08:19:47Z</dcterms:modified>
</cp:coreProperties>
</file>