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8" r:id="rId6"/>
    <p:sldId id="269" r:id="rId7"/>
    <p:sldId id="271" r:id="rId8"/>
    <p:sldId id="273" r:id="rId9"/>
    <p:sldId id="272" r:id="rId10"/>
    <p:sldId id="274" r:id="rId11"/>
    <p:sldId id="277" r:id="rId12"/>
    <p:sldId id="284" r:id="rId13"/>
    <p:sldId id="267" r:id="rId14"/>
    <p:sldId id="280" r:id="rId15"/>
    <p:sldId id="278" r:id="rId16"/>
    <p:sldId id="279" r:id="rId17"/>
    <p:sldId id="281" r:id="rId18"/>
    <p:sldId id="282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4A"/>
    <a:srgbClr val="0035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4641" autoAdjust="0"/>
  </p:normalViewPr>
  <p:slideViewPr>
    <p:cSldViewPr snapToGrid="0" showGuides="1"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34B83-3742-4F4D-A544-3B7C90D7FCC7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8712B-430E-416F-B99F-4CB3B3A277F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41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712B-430E-416F-B99F-4CB3B3A277F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777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GW1: increase back</a:t>
            </a:r>
            <a:r>
              <a:rPr lang="en-GB" baseline="0" dirty="0" smtClean="0"/>
              <a:t> quickly (a few hours) and then go down for 5-6d</a:t>
            </a:r>
          </a:p>
          <a:p>
            <a:r>
              <a:rPr lang="en-GB" baseline="0" dirty="0" smtClean="0"/>
              <a:t>GW2: 12h to go down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712B-430E-416F-B99F-4CB3B3A277F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813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Check K</a:t>
            </a:r>
          </a:p>
          <a:p>
            <a:r>
              <a:rPr lang="en-GB" dirty="0" smtClean="0"/>
              <a:t>GW1: 9d/10d/10d/9d</a:t>
            </a:r>
          </a:p>
          <a:p>
            <a:r>
              <a:rPr lang="en-GB" dirty="0" smtClean="0"/>
              <a:t>GW2: quick</a:t>
            </a:r>
          </a:p>
          <a:p>
            <a:r>
              <a:rPr lang="en-GB" dirty="0" smtClean="0"/>
              <a:t>GW4:</a:t>
            </a:r>
            <a:r>
              <a:rPr lang="en-GB" baseline="0" dirty="0" smtClean="0"/>
              <a:t> quick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712B-430E-416F-B99F-4CB3B3A277F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73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Calcium</a:t>
            </a:r>
            <a:r>
              <a:rPr lang="en-GB" baseline="0" dirty="0" smtClean="0"/>
              <a:t> a bit variable in GW1&amp;GW2</a:t>
            </a:r>
          </a:p>
          <a:p>
            <a:r>
              <a:rPr lang="en-GB" baseline="0" dirty="0" smtClean="0"/>
              <a:t>Mg/K/SO4/Cl stable</a:t>
            </a:r>
          </a:p>
          <a:p>
            <a:r>
              <a:rPr lang="en-GB" baseline="0" dirty="0" smtClean="0"/>
              <a:t>Na stable except for GW1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712B-430E-416F-B99F-4CB3B3A277F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29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712B-430E-416F-B99F-4CB3B3A277F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60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00356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712B-430E-416F-B99F-4CB3B3A277F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667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712B-430E-416F-B99F-4CB3B3A277F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04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712B-430E-416F-B99F-4CB3B3A277F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249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712B-430E-416F-B99F-4CB3B3A277F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065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712B-430E-416F-B99F-4CB3B3A277F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767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Add formula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712B-430E-416F-B99F-4CB3B3A277F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77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Add something about the delay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712B-430E-416F-B99F-4CB3B3A277F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250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5" r="73417" b="79556"/>
          <a:stretch/>
        </p:blipFill>
        <p:spPr>
          <a:xfrm>
            <a:off x="70143" y="170978"/>
            <a:ext cx="1916919" cy="859309"/>
          </a:xfrm>
          <a:prstGeom prst="rect">
            <a:avLst/>
          </a:prstGeom>
        </p:spPr>
      </p:pic>
      <p:pic>
        <p:nvPicPr>
          <p:cNvPr id="9" name="Immagine 6" descr="SHEER_logo_presentazioni_minute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55310" y="170978"/>
            <a:ext cx="1427398" cy="859309"/>
          </a:xfrm>
          <a:prstGeom prst="rect">
            <a:avLst/>
          </a:prstGeom>
        </p:spPr>
      </p:pic>
      <p:pic>
        <p:nvPicPr>
          <p:cNvPr id="1026" name="Picture 2" descr="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357" y="170978"/>
            <a:ext cx="645816" cy="85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001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EDEA96-EE67-4BB1-9093-539369D52458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3B73-0DB0-423B-9FBC-2B3367D6028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664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EDEA96-EE67-4BB1-9093-539369D52458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3B73-0DB0-423B-9FBC-2B3367D6028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313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3657"/>
            <a:ext cx="7886700" cy="63972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77529"/>
            <a:ext cx="7886700" cy="5418197"/>
          </a:xfrm>
        </p:spPr>
        <p:txBody>
          <a:bodyPr/>
          <a:lstStyle>
            <a:lvl1pPr>
              <a:buClr>
                <a:srgbClr val="003560"/>
              </a:buClr>
              <a:defRPr sz="2100"/>
            </a:lvl1pPr>
            <a:lvl2pPr marL="627063" indent="-284163">
              <a:buClr>
                <a:srgbClr val="003560"/>
              </a:buClr>
              <a:buSzPct val="85000"/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5" r="73417" b="79556"/>
          <a:stretch/>
        </p:blipFill>
        <p:spPr>
          <a:xfrm>
            <a:off x="7010442" y="6370182"/>
            <a:ext cx="853153" cy="382448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0" y="781666"/>
            <a:ext cx="9144000" cy="0"/>
          </a:xfrm>
          <a:prstGeom prst="line">
            <a:avLst/>
          </a:prstGeom>
          <a:ln>
            <a:solidFill>
              <a:srgbClr val="002D4A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5" name="Picture 4" descr="Fig. 7.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03" y="6356351"/>
            <a:ext cx="30869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6286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 smtClean="0"/>
              <a:t>N. </a:t>
            </a:r>
            <a:r>
              <a:rPr lang="en-GB" dirty="0" err="1" smtClean="0"/>
              <a:t>Montcoudiol</a:t>
            </a:r>
            <a:r>
              <a:rPr lang="en-GB" dirty="0" smtClean="0"/>
              <a:t> – Groundwater </a:t>
            </a:r>
            <a:r>
              <a:rPr lang="en-GB" dirty="0" smtClean="0"/>
              <a:t>monitoring in Poland</a:t>
            </a:r>
            <a:endParaRPr lang="en-GB" dirty="0"/>
          </a:p>
        </p:txBody>
      </p:sp>
      <p:pic>
        <p:nvPicPr>
          <p:cNvPr id="17" name="Immagine 6" descr="SHEER_logo_presentazioni_minutes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016682" y="6282792"/>
            <a:ext cx="854473" cy="514403"/>
          </a:xfrm>
          <a:prstGeom prst="rect">
            <a:avLst/>
          </a:prstGeom>
        </p:spPr>
      </p:pic>
      <p:pic>
        <p:nvPicPr>
          <p:cNvPr id="18" name="Picture 17" descr="Screen shot 2012-07-05 at 14.53.37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226" y="6384014"/>
            <a:ext cx="263891" cy="35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5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EDEA96-EE67-4BB1-9093-539369D52458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3B73-0DB0-423B-9FBC-2B3367D6028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580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869954"/>
            <a:ext cx="3886200" cy="5425772"/>
          </a:xfrm>
        </p:spPr>
        <p:txBody>
          <a:bodyPr/>
          <a:lstStyle>
            <a:lvl1pPr>
              <a:buClr>
                <a:srgbClr val="003560"/>
              </a:buClr>
              <a:defRPr/>
            </a:lvl1pPr>
            <a:lvl2pPr marL="514350" indent="-273600">
              <a:buClr>
                <a:srgbClr val="003560"/>
              </a:buClr>
              <a:buSzPct val="85000"/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69954"/>
            <a:ext cx="3886200" cy="5425772"/>
          </a:xfrm>
        </p:spPr>
        <p:txBody>
          <a:bodyPr/>
          <a:lstStyle>
            <a:lvl1pPr>
              <a:buClr>
                <a:srgbClr val="003560"/>
              </a:buClr>
              <a:defRPr/>
            </a:lvl1pPr>
            <a:lvl2pPr marL="514350" indent="-273600">
              <a:buClr>
                <a:srgbClr val="003560"/>
              </a:buClr>
              <a:buSzPct val="85000"/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53657"/>
            <a:ext cx="7886700" cy="63972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1" name="Straight Connector 13"/>
          <p:cNvCxnSpPr/>
          <p:nvPr userDrawn="1"/>
        </p:nvCxnSpPr>
        <p:spPr>
          <a:xfrm>
            <a:off x="0" y="781666"/>
            <a:ext cx="9144000" cy="0"/>
          </a:xfrm>
          <a:prstGeom prst="line">
            <a:avLst/>
          </a:prstGeom>
          <a:ln>
            <a:solidFill>
              <a:srgbClr val="002D4A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2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5" r="73417" b="79556"/>
          <a:stretch/>
        </p:blipFill>
        <p:spPr>
          <a:xfrm>
            <a:off x="7010442" y="6370182"/>
            <a:ext cx="853153" cy="382448"/>
          </a:xfrm>
          <a:prstGeom prst="rect">
            <a:avLst/>
          </a:prstGeom>
        </p:spPr>
      </p:pic>
      <p:pic>
        <p:nvPicPr>
          <p:cNvPr id="13" name="Picture 4" descr="Fig. 7.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03" y="6356351"/>
            <a:ext cx="30869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6286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mtClean="0"/>
              <a:t>N. Montcoudiol – Groundwater monitoring</a:t>
            </a:r>
            <a:endParaRPr lang="en-GB" dirty="0"/>
          </a:p>
        </p:txBody>
      </p:sp>
      <p:pic>
        <p:nvPicPr>
          <p:cNvPr id="15" name="Immagine 6" descr="SHEER_logo_presentazioni_minutes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016682" y="6282792"/>
            <a:ext cx="854473" cy="514403"/>
          </a:xfrm>
          <a:prstGeom prst="rect">
            <a:avLst/>
          </a:prstGeom>
        </p:spPr>
      </p:pic>
      <p:pic>
        <p:nvPicPr>
          <p:cNvPr id="16" name="Picture 17" descr="Screen shot 2012-07-05 at 14.53.37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226" y="6384014"/>
            <a:ext cx="263891" cy="35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08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EDEA96-EE67-4BB1-9093-539369D52458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3B73-0DB0-423B-9FBC-2B3367D6028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789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EDEA96-EE67-4BB1-9093-539369D52458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3B73-0DB0-423B-9FBC-2B3367D6028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129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EDEA96-EE67-4BB1-9093-539369D52458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3B73-0DB0-423B-9FBC-2B3367D6028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76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EDEA96-EE67-4BB1-9093-539369D52458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3B73-0DB0-423B-9FBC-2B3367D6028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014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EDEA96-EE67-4BB1-9093-539369D52458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3B73-0DB0-423B-9FBC-2B3367D6028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761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545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715297"/>
            <a:ext cx="7886700" cy="5552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GB" dirty="0" smtClean="0"/>
              <a:t>N. Montcoudiol – Groundwater monitoring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B4E85-CB04-4682-9300-40BC504C567F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243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None/>
        <a:defRPr lang="en-GB" sz="2400" b="1" kern="0" spc="-10" dirty="0">
          <a:solidFill>
            <a:srgbClr val="003560"/>
          </a:solidFill>
          <a:latin typeface="Arial" charset="0"/>
          <a:ea typeface="+mj-ea"/>
          <a:cs typeface="Arial" charset="0"/>
        </a:defRPr>
      </a:lvl1pPr>
    </p:titleStyle>
    <p:bodyStyle>
      <a:lvl1pPr marL="285750" indent="-285750" algn="l" defTabSz="685800" rtl="0" eaLnBrk="1" fontAlgn="base" latinLnBrk="0" hangingPunct="1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100" kern="0" spc="-30" dirty="0" smtClean="0">
          <a:solidFill>
            <a:srgbClr val="002D4A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2D4A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002D4A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2D4A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2D4A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22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g"/><Relationship Id="rId5" Type="http://schemas.openxmlformats.org/officeDocument/2006/relationships/image" Target="../media/image21.jp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17.jp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9.jpg"/><Relationship Id="rId10" Type="http://schemas.openxmlformats.org/officeDocument/2006/relationships/image" Target="../media/image28.png"/><Relationship Id="rId4" Type="http://schemas.openxmlformats.org/officeDocument/2006/relationships/image" Target="../media/image7.jpe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Shale gas impacts: real-world monitoring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57784"/>
            <a:ext cx="6858000" cy="1438031"/>
          </a:xfrm>
        </p:spPr>
        <p:txBody>
          <a:bodyPr/>
          <a:lstStyle/>
          <a:p>
            <a:r>
              <a:rPr lang="en-GB" dirty="0" smtClean="0"/>
              <a:t>Groundwater monitoring and assessment in Pomerania, North Poland</a:t>
            </a:r>
          </a:p>
          <a:p>
            <a:endParaRPr lang="en-GB" dirty="0" smtClean="0"/>
          </a:p>
          <a:p>
            <a:r>
              <a:rPr lang="en-GB" sz="1600" b="1" dirty="0" smtClean="0"/>
              <a:t>N. </a:t>
            </a:r>
            <a:r>
              <a:rPr lang="en-GB" sz="1600" b="1" dirty="0" err="1" smtClean="0"/>
              <a:t>Montcoudiol</a:t>
            </a:r>
            <a:r>
              <a:rPr lang="en-GB" sz="1600" b="1" dirty="0" smtClean="0"/>
              <a:t> (</a:t>
            </a:r>
            <a:r>
              <a:rPr lang="en-GB" sz="1600" b="1" dirty="0" err="1" smtClean="0"/>
              <a:t>UoG</a:t>
            </a:r>
            <a:r>
              <a:rPr lang="en-GB" sz="1600" b="1" dirty="0" smtClean="0"/>
              <a:t>)</a:t>
            </a:r>
            <a:endParaRPr lang="en-GB" sz="1600" b="1" dirty="0"/>
          </a:p>
        </p:txBody>
      </p:sp>
      <p:pic>
        <p:nvPicPr>
          <p:cNvPr id="2052" name="Picture 4" descr="Fig. 7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32" y="5978769"/>
            <a:ext cx="521274" cy="61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82785" y="5978769"/>
            <a:ext cx="3010877" cy="616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2000" kern="0" spc="-30" dirty="0" smtClean="0">
                <a:solidFill>
                  <a:srgbClr val="002D4A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rgbClr val="002D4A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rgbClr val="002D4A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02D4A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02D4A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solidFill>
                  <a:schemeClr val="tx1"/>
                </a:solidFill>
              </a:rPr>
              <a:t>The Central Scotland Regional Group of the Geological Society 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626592" y="6146799"/>
            <a:ext cx="4277086" cy="322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2000" kern="0" spc="-30" dirty="0" smtClean="0">
                <a:solidFill>
                  <a:srgbClr val="002D4A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rgbClr val="002D4A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rgbClr val="002D4A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02D4A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02D4A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chemeClr val="tx1"/>
                </a:solidFill>
              </a:rPr>
              <a:t>University of Strathclyde - 21</a:t>
            </a:r>
            <a:r>
              <a:rPr lang="en-GB" sz="1600" baseline="30000" dirty="0" smtClean="0">
                <a:solidFill>
                  <a:schemeClr val="tx1"/>
                </a:solidFill>
              </a:rPr>
              <a:t>st</a:t>
            </a:r>
            <a:r>
              <a:rPr lang="en-GB" sz="1600" dirty="0" smtClean="0">
                <a:solidFill>
                  <a:schemeClr val="tx1"/>
                </a:solidFill>
              </a:rPr>
              <a:t> of September 2016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4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33" y="1021981"/>
            <a:ext cx="3825303" cy="262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GWL – </a:t>
            </a:r>
            <a:r>
              <a:rPr lang="en-GB" dirty="0" smtClean="0"/>
              <a:t>Corrected </a:t>
            </a:r>
            <a:r>
              <a:rPr lang="en-GB" dirty="0" smtClean="0"/>
              <a:t>levels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094555" y="1240659"/>
            <a:ext cx="2692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3560"/>
                </a:solidFill>
              </a:rPr>
              <a:t>GW2: trend </a:t>
            </a:r>
            <a:r>
              <a:rPr lang="en-GB" sz="1600" dirty="0" smtClean="0">
                <a:solidFill>
                  <a:srgbClr val="003560"/>
                </a:solidFill>
              </a:rPr>
              <a:t>towards decrease</a:t>
            </a:r>
            <a:endParaRPr lang="en-GB" sz="1600" dirty="0">
              <a:solidFill>
                <a:srgbClr val="003560"/>
              </a:solidFill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33312"/>
            <a:ext cx="3825303" cy="2628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33" y="3654725"/>
            <a:ext cx="3825303" cy="2628000"/>
          </a:xfrm>
          <a:prstGeom prst="rect">
            <a:avLst/>
          </a:prstGeom>
        </p:spPr>
      </p:pic>
      <p:pic>
        <p:nvPicPr>
          <p:cNvPr id="7" name="Content Placeholder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41" y="3649981"/>
            <a:ext cx="3825303" cy="262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86214" y="1285525"/>
            <a:ext cx="2635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3560"/>
                </a:solidFill>
              </a:rPr>
              <a:t>GW1: trend </a:t>
            </a:r>
            <a:r>
              <a:rPr lang="en-GB" sz="1600" dirty="0" smtClean="0">
                <a:solidFill>
                  <a:srgbClr val="003560"/>
                </a:solidFill>
              </a:rPr>
              <a:t>towards increase</a:t>
            </a:r>
            <a:endParaRPr lang="en-GB" sz="1600" dirty="0">
              <a:solidFill>
                <a:srgbClr val="0035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2200" y="3881516"/>
            <a:ext cx="2064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3560"/>
                </a:solidFill>
              </a:rPr>
              <a:t>GW3: increase </a:t>
            </a:r>
            <a:r>
              <a:rPr lang="en-GB" sz="1600" dirty="0" smtClean="0">
                <a:solidFill>
                  <a:srgbClr val="003560"/>
                </a:solidFill>
              </a:rPr>
              <a:t>+ 1.2 m</a:t>
            </a:r>
            <a:endParaRPr lang="en-GB" sz="1600" dirty="0">
              <a:solidFill>
                <a:srgbClr val="003560"/>
              </a:solidFill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4881483" y="3881516"/>
            <a:ext cx="1200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3560"/>
                </a:solidFill>
              </a:rPr>
              <a:t>GW4: stable</a:t>
            </a:r>
            <a:endParaRPr lang="en-GB" sz="1600" dirty="0">
              <a:solidFill>
                <a:srgbClr val="003560"/>
              </a:solidFill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84" y="28874"/>
            <a:ext cx="1439266" cy="720547"/>
          </a:xfrm>
          <a:prstGeom prst="rect">
            <a:avLst/>
          </a:prstGeom>
        </p:spPr>
      </p:pic>
      <p:cxnSp>
        <p:nvCxnSpPr>
          <p:cNvPr id="15" name="Straight Arrow Connector 52"/>
          <p:cNvCxnSpPr/>
          <p:nvPr/>
        </p:nvCxnSpPr>
        <p:spPr>
          <a:xfrm flipH="1">
            <a:off x="2003979" y="5365216"/>
            <a:ext cx="223022" cy="187569"/>
          </a:xfrm>
          <a:prstGeom prst="straightConnector1">
            <a:avLst/>
          </a:prstGeom>
          <a:ln>
            <a:solidFill>
              <a:srgbClr val="002D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52"/>
          <p:cNvCxnSpPr/>
          <p:nvPr/>
        </p:nvCxnSpPr>
        <p:spPr>
          <a:xfrm flipH="1">
            <a:off x="2415128" y="5147901"/>
            <a:ext cx="223022" cy="187569"/>
          </a:xfrm>
          <a:prstGeom prst="straightConnector1">
            <a:avLst/>
          </a:prstGeom>
          <a:ln>
            <a:solidFill>
              <a:srgbClr val="002D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52"/>
          <p:cNvCxnSpPr/>
          <p:nvPr/>
        </p:nvCxnSpPr>
        <p:spPr>
          <a:xfrm flipH="1">
            <a:off x="2964856" y="4823989"/>
            <a:ext cx="223022" cy="187569"/>
          </a:xfrm>
          <a:prstGeom prst="straightConnector1">
            <a:avLst/>
          </a:prstGeom>
          <a:ln>
            <a:solidFill>
              <a:srgbClr val="002D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52"/>
          <p:cNvCxnSpPr/>
          <p:nvPr/>
        </p:nvCxnSpPr>
        <p:spPr>
          <a:xfrm flipH="1">
            <a:off x="3758597" y="4798629"/>
            <a:ext cx="223022" cy="187569"/>
          </a:xfrm>
          <a:prstGeom prst="straightConnector1">
            <a:avLst/>
          </a:prstGeom>
          <a:ln>
            <a:solidFill>
              <a:srgbClr val="002D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8"/>
          <p:cNvSpPr txBox="1"/>
          <p:nvPr/>
        </p:nvSpPr>
        <p:spPr>
          <a:xfrm>
            <a:off x="1864284" y="5768859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>
                <a:solidFill>
                  <a:srgbClr val="003560"/>
                </a:solidFill>
              </a:rPr>
              <a:t>Δ</a:t>
            </a:r>
            <a:r>
              <a:rPr lang="en-GB" sz="1200" b="1" dirty="0" smtClean="0">
                <a:solidFill>
                  <a:srgbClr val="003560"/>
                </a:solidFill>
              </a:rPr>
              <a:t>t = 10d</a:t>
            </a:r>
            <a:endParaRPr lang="en-GB" sz="1200" b="1" dirty="0">
              <a:solidFill>
                <a:srgbClr val="003560"/>
              </a:solidFill>
            </a:endParaRPr>
          </a:p>
        </p:txBody>
      </p:sp>
      <p:sp>
        <p:nvSpPr>
          <p:cNvPr id="20" name="TextBox 8"/>
          <p:cNvSpPr txBox="1"/>
          <p:nvPr/>
        </p:nvSpPr>
        <p:spPr>
          <a:xfrm>
            <a:off x="2288071" y="5444947"/>
            <a:ext cx="635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>
                <a:solidFill>
                  <a:srgbClr val="003560"/>
                </a:solidFill>
              </a:rPr>
              <a:t>Δ</a:t>
            </a:r>
            <a:r>
              <a:rPr lang="en-GB" sz="1200" b="1" dirty="0" smtClean="0">
                <a:solidFill>
                  <a:srgbClr val="003560"/>
                </a:solidFill>
              </a:rPr>
              <a:t>t = 8d</a:t>
            </a:r>
            <a:endParaRPr lang="en-GB" sz="1200" b="1" dirty="0">
              <a:solidFill>
                <a:srgbClr val="003560"/>
              </a:solidFill>
            </a:endParaRPr>
          </a:p>
        </p:txBody>
      </p:sp>
      <p:sp>
        <p:nvSpPr>
          <p:cNvPr id="21" name="TextBox 8"/>
          <p:cNvSpPr txBox="1"/>
          <p:nvPr/>
        </p:nvSpPr>
        <p:spPr>
          <a:xfrm>
            <a:off x="2913667" y="5034213"/>
            <a:ext cx="635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>
                <a:solidFill>
                  <a:srgbClr val="003560"/>
                </a:solidFill>
              </a:rPr>
              <a:t>Δ</a:t>
            </a:r>
            <a:r>
              <a:rPr lang="en-GB" sz="1200" b="1" dirty="0" smtClean="0">
                <a:solidFill>
                  <a:srgbClr val="003560"/>
                </a:solidFill>
              </a:rPr>
              <a:t>t = 6d</a:t>
            </a:r>
            <a:endParaRPr lang="en-GB" sz="1200" b="1" dirty="0">
              <a:solidFill>
                <a:srgbClr val="003560"/>
              </a:solidFill>
            </a:endParaRPr>
          </a:p>
        </p:txBody>
      </p:sp>
      <p:sp>
        <p:nvSpPr>
          <p:cNvPr id="22" name="TextBox 8"/>
          <p:cNvSpPr txBox="1"/>
          <p:nvPr/>
        </p:nvSpPr>
        <p:spPr>
          <a:xfrm>
            <a:off x="3827873" y="4917773"/>
            <a:ext cx="635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>
                <a:solidFill>
                  <a:srgbClr val="003560"/>
                </a:solidFill>
              </a:rPr>
              <a:t>Δ</a:t>
            </a:r>
            <a:r>
              <a:rPr lang="en-GB" sz="1200" b="1" dirty="0" smtClean="0">
                <a:solidFill>
                  <a:srgbClr val="003560"/>
                </a:solidFill>
              </a:rPr>
              <a:t>t = 8d</a:t>
            </a:r>
            <a:endParaRPr lang="en-GB" sz="1200" b="1" dirty="0">
              <a:solidFill>
                <a:srgbClr val="003560"/>
              </a:solidFill>
            </a:endParaRPr>
          </a:p>
        </p:txBody>
      </p:sp>
      <p:cxnSp>
        <p:nvCxnSpPr>
          <p:cNvPr id="23" name="Straight Arrow Connector 42"/>
          <p:cNvCxnSpPr/>
          <p:nvPr/>
        </p:nvCxnSpPr>
        <p:spPr>
          <a:xfrm>
            <a:off x="7563781" y="6124999"/>
            <a:ext cx="256385" cy="0"/>
          </a:xfrm>
          <a:prstGeom prst="straightConnector1">
            <a:avLst/>
          </a:prstGeom>
          <a:ln>
            <a:solidFill>
              <a:srgbClr val="0035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43"/>
          <p:cNvSpPr txBox="1"/>
          <p:nvPr/>
        </p:nvSpPr>
        <p:spPr>
          <a:xfrm>
            <a:off x="7464363" y="5848000"/>
            <a:ext cx="711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>
                <a:solidFill>
                  <a:srgbClr val="003560"/>
                </a:solidFill>
              </a:rPr>
              <a:t>Fracking</a:t>
            </a:r>
            <a:endParaRPr lang="en-GB" sz="1200" i="1" dirty="0">
              <a:solidFill>
                <a:srgbClr val="003560"/>
              </a:solidFill>
            </a:endParaRPr>
          </a:p>
        </p:txBody>
      </p:sp>
      <p:cxnSp>
        <p:nvCxnSpPr>
          <p:cNvPr id="25" name="Straight Arrow Connector 42"/>
          <p:cNvCxnSpPr/>
          <p:nvPr/>
        </p:nvCxnSpPr>
        <p:spPr>
          <a:xfrm>
            <a:off x="7577428" y="3500980"/>
            <a:ext cx="256385" cy="0"/>
          </a:xfrm>
          <a:prstGeom prst="straightConnector1">
            <a:avLst/>
          </a:prstGeom>
          <a:ln>
            <a:solidFill>
              <a:srgbClr val="0035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43"/>
          <p:cNvSpPr txBox="1"/>
          <p:nvPr/>
        </p:nvSpPr>
        <p:spPr>
          <a:xfrm>
            <a:off x="7478010" y="3223981"/>
            <a:ext cx="711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>
                <a:solidFill>
                  <a:srgbClr val="003560"/>
                </a:solidFill>
              </a:rPr>
              <a:t>Fracking</a:t>
            </a:r>
            <a:endParaRPr lang="en-GB" sz="1200" i="1" dirty="0">
              <a:solidFill>
                <a:srgbClr val="003560"/>
              </a:solidFill>
            </a:endParaRPr>
          </a:p>
        </p:txBody>
      </p:sp>
      <p:cxnSp>
        <p:nvCxnSpPr>
          <p:cNvPr id="27" name="Straight Arrow Connector 42"/>
          <p:cNvCxnSpPr/>
          <p:nvPr/>
        </p:nvCxnSpPr>
        <p:spPr>
          <a:xfrm>
            <a:off x="3746564" y="3487332"/>
            <a:ext cx="256385" cy="0"/>
          </a:xfrm>
          <a:prstGeom prst="straightConnector1">
            <a:avLst/>
          </a:prstGeom>
          <a:ln>
            <a:solidFill>
              <a:srgbClr val="0035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43"/>
          <p:cNvSpPr txBox="1"/>
          <p:nvPr/>
        </p:nvSpPr>
        <p:spPr>
          <a:xfrm>
            <a:off x="3647146" y="3210333"/>
            <a:ext cx="711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>
                <a:solidFill>
                  <a:srgbClr val="003560"/>
                </a:solidFill>
              </a:rPr>
              <a:t>Fracking</a:t>
            </a:r>
            <a:endParaRPr lang="en-GB" sz="1200" i="1" dirty="0">
              <a:solidFill>
                <a:srgbClr val="003560"/>
              </a:solidFill>
            </a:endParaRPr>
          </a:p>
        </p:txBody>
      </p:sp>
      <p:cxnSp>
        <p:nvCxnSpPr>
          <p:cNvPr id="29" name="Straight Arrow Connector 42"/>
          <p:cNvCxnSpPr/>
          <p:nvPr/>
        </p:nvCxnSpPr>
        <p:spPr>
          <a:xfrm>
            <a:off x="3743337" y="6124969"/>
            <a:ext cx="256385" cy="0"/>
          </a:xfrm>
          <a:prstGeom prst="straightConnector1">
            <a:avLst/>
          </a:prstGeom>
          <a:ln>
            <a:solidFill>
              <a:srgbClr val="0035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43"/>
          <p:cNvSpPr txBox="1"/>
          <p:nvPr/>
        </p:nvSpPr>
        <p:spPr>
          <a:xfrm>
            <a:off x="3643919" y="5847970"/>
            <a:ext cx="711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>
                <a:solidFill>
                  <a:srgbClr val="003560"/>
                </a:solidFill>
              </a:rPr>
              <a:t>Fracking</a:t>
            </a:r>
            <a:endParaRPr lang="en-GB" sz="1200" i="1" dirty="0">
              <a:solidFill>
                <a:srgbClr val="003560"/>
              </a:solidFill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875198" y="3483440"/>
            <a:ext cx="7401193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356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3560"/>
                </a:solidFill>
              </a:rPr>
              <a:t>GW2 confined confirmed; semi/unconfined behaviour for GW1, GW3 &amp; GW4</a:t>
            </a:r>
            <a:endParaRPr lang="en-GB" dirty="0">
              <a:solidFill>
                <a:srgbClr val="003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12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GW chemistry – T°C</a:t>
            </a:r>
            <a:endParaRPr lang="en-GB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84" y="28874"/>
            <a:ext cx="1439266" cy="720547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cxnSp>
        <p:nvCxnSpPr>
          <p:cNvPr id="5" name="Connecteur droit 4"/>
          <p:cNvCxnSpPr/>
          <p:nvPr/>
        </p:nvCxnSpPr>
        <p:spPr>
          <a:xfrm flipV="1">
            <a:off x="1323833" y="5049672"/>
            <a:ext cx="6387152" cy="122829"/>
          </a:xfrm>
          <a:prstGeom prst="line">
            <a:avLst/>
          </a:prstGeom>
          <a:ln w="28575">
            <a:solidFill>
              <a:srgbClr val="0035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8"/>
          <p:cNvSpPr txBox="1"/>
          <p:nvPr/>
        </p:nvSpPr>
        <p:spPr>
          <a:xfrm>
            <a:off x="3589889" y="5615976"/>
            <a:ext cx="4455835" cy="33855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3560"/>
                </a:solidFill>
              </a:rPr>
              <a:t>GW1: sampling brings colder water / slight increase</a:t>
            </a:r>
            <a:endParaRPr lang="en-GB" sz="1600" dirty="0">
              <a:solidFill>
                <a:srgbClr val="003560"/>
              </a:solidFill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6953127" y="916437"/>
            <a:ext cx="1562223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003560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3560"/>
                </a:solidFill>
              </a:rPr>
              <a:t>Accuracy ± 0.1°C</a:t>
            </a:r>
            <a:endParaRPr lang="en-GB" sz="1600" dirty="0">
              <a:solidFill>
                <a:srgbClr val="003560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1323833" y="2333767"/>
            <a:ext cx="4253812" cy="84162"/>
          </a:xfrm>
          <a:prstGeom prst="line">
            <a:avLst/>
          </a:prstGeom>
          <a:ln w="28575">
            <a:solidFill>
              <a:srgbClr val="0035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5577645" y="2142699"/>
            <a:ext cx="2133340" cy="191068"/>
          </a:xfrm>
          <a:prstGeom prst="line">
            <a:avLst/>
          </a:prstGeom>
          <a:ln w="28575">
            <a:solidFill>
              <a:srgbClr val="0035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8"/>
          <p:cNvSpPr txBox="1"/>
          <p:nvPr/>
        </p:nvSpPr>
        <p:spPr>
          <a:xfrm>
            <a:off x="3459019" y="1390660"/>
            <a:ext cx="4586705" cy="33855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3560"/>
                </a:solidFill>
              </a:rPr>
              <a:t>GW2: sampling brings warmer water / slight increase</a:t>
            </a:r>
            <a:endParaRPr lang="en-GB" sz="1600" dirty="0">
              <a:solidFill>
                <a:srgbClr val="003560"/>
              </a:solidFill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1323833" y="2579451"/>
            <a:ext cx="6410405" cy="311968"/>
          </a:xfrm>
          <a:prstGeom prst="line">
            <a:avLst/>
          </a:prstGeom>
          <a:ln w="28575">
            <a:solidFill>
              <a:srgbClr val="0035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8"/>
          <p:cNvSpPr txBox="1"/>
          <p:nvPr/>
        </p:nvSpPr>
        <p:spPr>
          <a:xfrm>
            <a:off x="4517409" y="3256364"/>
            <a:ext cx="3516284" cy="338554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3560"/>
                </a:solidFill>
              </a:rPr>
              <a:t>GW3: slight decrease / small oscillations</a:t>
            </a:r>
            <a:endParaRPr lang="en-GB" sz="1600" dirty="0">
              <a:solidFill>
                <a:srgbClr val="003560"/>
              </a:solidFill>
            </a:endParaRPr>
          </a:p>
        </p:txBody>
      </p:sp>
      <p:sp>
        <p:nvSpPr>
          <p:cNvPr id="22" name="TextBox 8"/>
          <p:cNvSpPr txBox="1"/>
          <p:nvPr/>
        </p:nvSpPr>
        <p:spPr>
          <a:xfrm>
            <a:off x="1323833" y="3334894"/>
            <a:ext cx="2800575" cy="338554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3560"/>
                </a:solidFill>
              </a:rPr>
              <a:t>GW4: slight increase (like GW1)</a:t>
            </a:r>
            <a:endParaRPr lang="en-GB" sz="1600" dirty="0">
              <a:solidFill>
                <a:srgbClr val="003560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1323833" y="2579451"/>
            <a:ext cx="6387152" cy="131779"/>
          </a:xfrm>
          <a:prstGeom prst="line">
            <a:avLst/>
          </a:prstGeom>
          <a:ln w="28575">
            <a:solidFill>
              <a:srgbClr val="0035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42"/>
          <p:cNvCxnSpPr/>
          <p:nvPr/>
        </p:nvCxnSpPr>
        <p:spPr>
          <a:xfrm>
            <a:off x="6758565" y="5966405"/>
            <a:ext cx="317519" cy="0"/>
          </a:xfrm>
          <a:prstGeom prst="straightConnector1">
            <a:avLst/>
          </a:prstGeom>
          <a:ln>
            <a:solidFill>
              <a:srgbClr val="0035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43"/>
          <p:cNvSpPr txBox="1"/>
          <p:nvPr/>
        </p:nvSpPr>
        <p:spPr>
          <a:xfrm>
            <a:off x="6953127" y="5943530"/>
            <a:ext cx="711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>
                <a:solidFill>
                  <a:srgbClr val="003560"/>
                </a:solidFill>
              </a:rPr>
              <a:t>Fracking</a:t>
            </a:r>
            <a:endParaRPr lang="en-GB" sz="1200" i="1" dirty="0">
              <a:solidFill>
                <a:srgbClr val="003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GW chemistry – Specific conductivity</a:t>
            </a:r>
            <a:endParaRPr lang="en-GB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84" y="28874"/>
            <a:ext cx="1439266" cy="720547"/>
          </a:xfrm>
          <a:prstGeom prst="rect">
            <a:avLst/>
          </a:prstGeom>
        </p:spPr>
      </p:pic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3586628"/>
            <a:ext cx="3943350" cy="2709098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877480"/>
            <a:ext cx="3943350" cy="270914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33522"/>
            <a:ext cx="3861777" cy="2653106"/>
          </a:xfrm>
          <a:prstGeom prst="rect">
            <a:avLst/>
          </a:prstGeom>
        </p:spPr>
      </p:pic>
      <p:sp>
        <p:nvSpPr>
          <p:cNvPr id="5" name="TextBox 8"/>
          <p:cNvSpPr txBox="1"/>
          <p:nvPr/>
        </p:nvSpPr>
        <p:spPr>
          <a:xfrm>
            <a:off x="6936584" y="933571"/>
            <a:ext cx="1578766" cy="584775"/>
          </a:xfrm>
          <a:prstGeom prst="rect">
            <a:avLst/>
          </a:prstGeom>
          <a:solidFill>
            <a:schemeClr val="bg1"/>
          </a:solidFill>
          <a:ln w="19050">
            <a:solidFill>
              <a:srgbClr val="003560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3560"/>
                </a:solidFill>
              </a:rPr>
              <a:t>Accuracy ± 1%</a:t>
            </a:r>
          </a:p>
          <a:p>
            <a:r>
              <a:rPr lang="en-GB" sz="1600" dirty="0" smtClean="0">
                <a:solidFill>
                  <a:srgbClr val="003560"/>
                </a:solidFill>
              </a:rPr>
              <a:t>↔ 0.005 </a:t>
            </a:r>
            <a:r>
              <a:rPr lang="en-GB" sz="1600" dirty="0" err="1" smtClean="0">
                <a:solidFill>
                  <a:srgbClr val="003560"/>
                </a:solidFill>
              </a:rPr>
              <a:t>mS</a:t>
            </a:r>
            <a:r>
              <a:rPr lang="en-GB" sz="1600" dirty="0" smtClean="0">
                <a:solidFill>
                  <a:srgbClr val="003560"/>
                </a:solidFill>
              </a:rPr>
              <a:t>/cm</a:t>
            </a:r>
            <a:endParaRPr lang="en-GB" sz="1600" dirty="0">
              <a:solidFill>
                <a:srgbClr val="00356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586628"/>
            <a:ext cx="3943276" cy="2709098"/>
          </a:xfrm>
          <a:prstGeom prst="rect">
            <a:avLst/>
          </a:prstGeom>
        </p:spPr>
      </p:pic>
      <p:sp>
        <p:nvSpPr>
          <p:cNvPr id="10" name="TextBox 8"/>
          <p:cNvSpPr txBox="1"/>
          <p:nvPr/>
        </p:nvSpPr>
        <p:spPr>
          <a:xfrm>
            <a:off x="1527917" y="1121377"/>
            <a:ext cx="2826030" cy="58477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3560"/>
                </a:solidFill>
              </a:rPr>
              <a:t>GW1: decrease during sampling</a:t>
            </a:r>
          </a:p>
          <a:p>
            <a:r>
              <a:rPr lang="en-GB" sz="1600" dirty="0" smtClean="0">
                <a:solidFill>
                  <a:srgbClr val="003560"/>
                </a:solidFill>
              </a:rPr>
              <a:t>Recovery: 9-10d</a:t>
            </a:r>
            <a:endParaRPr lang="en-GB" sz="1600" dirty="0">
              <a:solidFill>
                <a:srgbClr val="003560"/>
              </a:solidFill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4899937" y="1170765"/>
            <a:ext cx="1955074" cy="83099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3560"/>
                </a:solidFill>
              </a:rPr>
              <a:t>GW2: decrease </a:t>
            </a:r>
          </a:p>
          <a:p>
            <a:r>
              <a:rPr lang="en-GB" sz="1600" dirty="0" smtClean="0">
                <a:solidFill>
                  <a:srgbClr val="003560"/>
                </a:solidFill>
              </a:rPr>
              <a:t>during sampling</a:t>
            </a:r>
          </a:p>
          <a:p>
            <a:r>
              <a:rPr lang="en-GB" sz="1600" dirty="0" smtClean="0">
                <a:solidFill>
                  <a:srgbClr val="003560"/>
                </a:solidFill>
              </a:rPr>
              <a:t>Quick recovery</a:t>
            </a:r>
            <a:endParaRPr lang="en-GB" sz="1600" dirty="0">
              <a:solidFill>
                <a:srgbClr val="003560"/>
              </a:solidFill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971657" y="3830525"/>
            <a:ext cx="2303806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3560"/>
                </a:solidFill>
              </a:rPr>
              <a:t>GW3: almost no changes</a:t>
            </a:r>
            <a:endParaRPr lang="en-GB" sz="1600" dirty="0">
              <a:solidFill>
                <a:srgbClr val="003560"/>
              </a:solidFill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4899937" y="5540224"/>
            <a:ext cx="2851991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3560"/>
                </a:solidFill>
              </a:rPr>
              <a:t>GW4: increase during sampling</a:t>
            </a:r>
          </a:p>
          <a:p>
            <a:r>
              <a:rPr lang="en-GB" sz="1600" dirty="0" smtClean="0">
                <a:solidFill>
                  <a:srgbClr val="003560"/>
                </a:solidFill>
              </a:rPr>
              <a:t>Quick recovery</a:t>
            </a:r>
            <a:endParaRPr lang="en-GB" sz="1600" dirty="0">
              <a:solidFill>
                <a:srgbClr val="003560"/>
              </a:solidFill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971657" y="1811743"/>
            <a:ext cx="3204558" cy="155984"/>
          </a:xfrm>
          <a:prstGeom prst="line">
            <a:avLst/>
          </a:prstGeom>
          <a:ln w="28575">
            <a:solidFill>
              <a:srgbClr val="0035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971657" y="5183204"/>
            <a:ext cx="3204558" cy="155984"/>
          </a:xfrm>
          <a:prstGeom prst="line">
            <a:avLst/>
          </a:prstGeom>
          <a:ln w="28575">
            <a:solidFill>
              <a:srgbClr val="0035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42"/>
          <p:cNvCxnSpPr/>
          <p:nvPr/>
        </p:nvCxnSpPr>
        <p:spPr>
          <a:xfrm>
            <a:off x="7645669" y="6124999"/>
            <a:ext cx="256385" cy="0"/>
          </a:xfrm>
          <a:prstGeom prst="straightConnector1">
            <a:avLst/>
          </a:prstGeom>
          <a:ln>
            <a:solidFill>
              <a:srgbClr val="0035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43"/>
          <p:cNvSpPr txBox="1"/>
          <p:nvPr/>
        </p:nvSpPr>
        <p:spPr>
          <a:xfrm>
            <a:off x="7546251" y="5848000"/>
            <a:ext cx="711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>
                <a:solidFill>
                  <a:srgbClr val="003560"/>
                </a:solidFill>
              </a:rPr>
              <a:t>Fracking</a:t>
            </a:r>
            <a:endParaRPr lang="en-GB" sz="1200" i="1" dirty="0">
              <a:solidFill>
                <a:srgbClr val="003560"/>
              </a:solidFill>
            </a:endParaRPr>
          </a:p>
        </p:txBody>
      </p:sp>
      <p:cxnSp>
        <p:nvCxnSpPr>
          <p:cNvPr id="18" name="Straight Arrow Connector 42"/>
          <p:cNvCxnSpPr/>
          <p:nvPr/>
        </p:nvCxnSpPr>
        <p:spPr>
          <a:xfrm>
            <a:off x="7591076" y="3432740"/>
            <a:ext cx="256385" cy="0"/>
          </a:xfrm>
          <a:prstGeom prst="straightConnector1">
            <a:avLst/>
          </a:prstGeom>
          <a:ln>
            <a:solidFill>
              <a:srgbClr val="0035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43"/>
          <p:cNvSpPr txBox="1"/>
          <p:nvPr/>
        </p:nvSpPr>
        <p:spPr>
          <a:xfrm>
            <a:off x="7491658" y="3155741"/>
            <a:ext cx="711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>
                <a:solidFill>
                  <a:srgbClr val="003560"/>
                </a:solidFill>
              </a:rPr>
              <a:t>Fracking</a:t>
            </a:r>
            <a:endParaRPr lang="en-GB" sz="1200" i="1" dirty="0">
              <a:solidFill>
                <a:srgbClr val="003560"/>
              </a:solidFill>
            </a:endParaRPr>
          </a:p>
        </p:txBody>
      </p:sp>
      <p:cxnSp>
        <p:nvCxnSpPr>
          <p:cNvPr id="20" name="Straight Arrow Connector 42"/>
          <p:cNvCxnSpPr/>
          <p:nvPr/>
        </p:nvCxnSpPr>
        <p:spPr>
          <a:xfrm>
            <a:off x="3705620" y="3432740"/>
            <a:ext cx="256385" cy="0"/>
          </a:xfrm>
          <a:prstGeom prst="straightConnector1">
            <a:avLst/>
          </a:prstGeom>
          <a:ln>
            <a:solidFill>
              <a:srgbClr val="0035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43"/>
          <p:cNvSpPr txBox="1"/>
          <p:nvPr/>
        </p:nvSpPr>
        <p:spPr>
          <a:xfrm>
            <a:off x="3606202" y="3155741"/>
            <a:ext cx="711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>
                <a:solidFill>
                  <a:srgbClr val="003560"/>
                </a:solidFill>
              </a:rPr>
              <a:t>Fracking</a:t>
            </a:r>
            <a:endParaRPr lang="en-GB" sz="1200" i="1" dirty="0">
              <a:solidFill>
                <a:srgbClr val="003560"/>
              </a:solidFill>
            </a:endParaRPr>
          </a:p>
        </p:txBody>
      </p:sp>
      <p:cxnSp>
        <p:nvCxnSpPr>
          <p:cNvPr id="22" name="Straight Arrow Connector 42"/>
          <p:cNvCxnSpPr/>
          <p:nvPr/>
        </p:nvCxnSpPr>
        <p:spPr>
          <a:xfrm>
            <a:off x="3702393" y="6124969"/>
            <a:ext cx="256385" cy="0"/>
          </a:xfrm>
          <a:prstGeom prst="straightConnector1">
            <a:avLst/>
          </a:prstGeom>
          <a:ln>
            <a:solidFill>
              <a:srgbClr val="0035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43"/>
          <p:cNvSpPr txBox="1"/>
          <p:nvPr/>
        </p:nvSpPr>
        <p:spPr>
          <a:xfrm>
            <a:off x="3602975" y="5847970"/>
            <a:ext cx="711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>
                <a:solidFill>
                  <a:srgbClr val="003560"/>
                </a:solidFill>
              </a:rPr>
              <a:t>Fracking</a:t>
            </a:r>
            <a:endParaRPr lang="en-GB" sz="1200" i="1" dirty="0">
              <a:solidFill>
                <a:srgbClr val="003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85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GW chemistry – Analysis results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Quality control: electronic balance / duplicates / blanks</a:t>
            </a:r>
          </a:p>
          <a:p>
            <a:r>
              <a:rPr lang="en-GB" dirty="0" smtClean="0"/>
              <a:t>Major ions: Ca-HCO</a:t>
            </a:r>
            <a:r>
              <a:rPr lang="en-GB" baseline="-25000" dirty="0" smtClean="0"/>
              <a:t>3</a:t>
            </a:r>
            <a:r>
              <a:rPr lang="en-GB" dirty="0" smtClean="0"/>
              <a:t> water type</a:t>
            </a:r>
            <a:endParaRPr lang="en-GB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84" y="28874"/>
            <a:ext cx="1439266" cy="7205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68" b="78982"/>
          <a:stretch/>
        </p:blipFill>
        <p:spPr>
          <a:xfrm>
            <a:off x="5328355" y="1326289"/>
            <a:ext cx="3210440" cy="11354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8" r="-531" b="79244"/>
          <a:stretch/>
        </p:blipFill>
        <p:spPr>
          <a:xfrm>
            <a:off x="5369885" y="2589880"/>
            <a:ext cx="3412397" cy="11092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6" t="24397" b="53049"/>
          <a:stretch/>
        </p:blipFill>
        <p:spPr>
          <a:xfrm>
            <a:off x="5279850" y="5068163"/>
            <a:ext cx="3467328" cy="11995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6" r="53695" b="53049"/>
          <a:stretch/>
        </p:blipFill>
        <p:spPr>
          <a:xfrm>
            <a:off x="5369885" y="3845374"/>
            <a:ext cx="3240000" cy="1158735"/>
          </a:xfrm>
          <a:prstGeom prst="rect">
            <a:avLst/>
          </a:prstGeom>
        </p:spPr>
      </p:pic>
      <p:graphicFrame>
        <p:nvGraphicFramePr>
          <p:cNvPr id="9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412792"/>
              </p:ext>
            </p:extLst>
          </p:nvPr>
        </p:nvGraphicFramePr>
        <p:xfrm>
          <a:off x="896682" y="1776656"/>
          <a:ext cx="3675318" cy="3891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33997"/>
                <a:gridCol w="743268"/>
                <a:gridCol w="741680"/>
                <a:gridCol w="713105"/>
                <a:gridCol w="743268"/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35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3560"/>
                          </a:solidFill>
                        </a:rPr>
                        <a:t>GW1</a:t>
                      </a:r>
                      <a:endParaRPr lang="en-GB" dirty="0">
                        <a:solidFill>
                          <a:srgbClr val="0035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3560"/>
                          </a:solidFill>
                        </a:rPr>
                        <a:t>GW2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3560"/>
                          </a:solidFill>
                        </a:rPr>
                        <a:t>GW3</a:t>
                      </a:r>
                      <a:endParaRPr lang="en-GB" dirty="0">
                        <a:solidFill>
                          <a:srgbClr val="0035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3560"/>
                          </a:solidFill>
                        </a:rPr>
                        <a:t>GW4</a:t>
                      </a:r>
                      <a:endParaRPr lang="en-GB" dirty="0">
                        <a:solidFill>
                          <a:srgbClr val="0035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Ca</a:t>
                      </a:r>
                      <a:endParaRPr lang="en-GB" dirty="0">
                        <a:solidFill>
                          <a:srgbClr val="002D4A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87±5</a:t>
                      </a:r>
                    </a:p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83</a:t>
                      </a:r>
                      <a:r>
                        <a:rPr lang="en-GB" dirty="0" smtClean="0">
                          <a:solidFill>
                            <a:srgbClr val="002D4A"/>
                          </a:solidFill>
                          <a:latin typeface="Calibri" panose="020F0502020204030204" pitchFamily="34" charset="0"/>
                        </a:rPr>
                        <a:t>±11</a:t>
                      </a:r>
                      <a:endParaRPr lang="en-GB" dirty="0">
                        <a:solidFill>
                          <a:srgbClr val="002D4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84±7.7</a:t>
                      </a:r>
                    </a:p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84</a:t>
                      </a:r>
                      <a:r>
                        <a:rPr lang="en-GB" dirty="0" smtClean="0">
                          <a:solidFill>
                            <a:srgbClr val="002D4A"/>
                          </a:solidFill>
                          <a:latin typeface="Calibri" panose="020F0502020204030204" pitchFamily="34" charset="0"/>
                        </a:rPr>
                        <a:t>±</a:t>
                      </a:r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11</a:t>
                      </a:r>
                      <a:endParaRPr lang="en-GB" dirty="0">
                        <a:solidFill>
                          <a:srgbClr val="002D4A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89±2.1</a:t>
                      </a:r>
                    </a:p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90</a:t>
                      </a:r>
                      <a:r>
                        <a:rPr lang="en-GB" dirty="0" smtClean="0">
                          <a:solidFill>
                            <a:srgbClr val="002D4A"/>
                          </a:solidFill>
                          <a:latin typeface="Calibri" panose="020F0502020204030204" pitchFamily="34" charset="0"/>
                        </a:rPr>
                        <a:t>±3</a:t>
                      </a:r>
                      <a:endParaRPr lang="en-GB" dirty="0">
                        <a:solidFill>
                          <a:srgbClr val="002D4A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95±3.3</a:t>
                      </a:r>
                    </a:p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96</a:t>
                      </a:r>
                      <a:r>
                        <a:rPr lang="en-GB" dirty="0" smtClean="0">
                          <a:solidFill>
                            <a:srgbClr val="002D4A"/>
                          </a:solidFill>
                          <a:latin typeface="Calibri" panose="020F0502020204030204" pitchFamily="34" charset="0"/>
                        </a:rPr>
                        <a:t>±3.4</a:t>
                      </a:r>
                      <a:endParaRPr lang="en-GB" dirty="0">
                        <a:solidFill>
                          <a:srgbClr val="002D4A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Mg</a:t>
                      </a:r>
                      <a:endParaRPr lang="en-GB" dirty="0">
                        <a:solidFill>
                          <a:srgbClr val="002D4A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10</a:t>
                      </a:r>
                      <a:r>
                        <a:rPr lang="en-GB" dirty="0" smtClean="0">
                          <a:solidFill>
                            <a:srgbClr val="002D4A"/>
                          </a:solidFill>
                          <a:latin typeface="Calibri" panose="020F0502020204030204" pitchFamily="34" charset="0"/>
                        </a:rPr>
                        <a:t>±0.9</a:t>
                      </a:r>
                      <a:endParaRPr lang="en-GB" dirty="0" smtClean="0">
                        <a:solidFill>
                          <a:srgbClr val="002D4A"/>
                        </a:solidFill>
                      </a:endParaRPr>
                    </a:p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10</a:t>
                      </a:r>
                      <a:r>
                        <a:rPr lang="en-GB" dirty="0" smtClean="0">
                          <a:solidFill>
                            <a:srgbClr val="002D4A"/>
                          </a:solidFill>
                          <a:latin typeface="Calibri" panose="020F0502020204030204" pitchFamily="34" charset="0"/>
                        </a:rPr>
                        <a:t>±0.8</a:t>
                      </a:r>
                      <a:endParaRPr lang="en-GB" dirty="0">
                        <a:solidFill>
                          <a:srgbClr val="002D4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8.5±0.6</a:t>
                      </a:r>
                    </a:p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8.8</a:t>
                      </a:r>
                      <a:r>
                        <a:rPr lang="en-GB" dirty="0" smtClean="0">
                          <a:solidFill>
                            <a:srgbClr val="002D4A"/>
                          </a:solidFill>
                          <a:latin typeface="Calibri" panose="020F0502020204030204" pitchFamily="34" charset="0"/>
                        </a:rPr>
                        <a:t>±0.5</a:t>
                      </a:r>
                      <a:endParaRPr lang="en-GB" dirty="0">
                        <a:solidFill>
                          <a:srgbClr val="002D4A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11±0.5</a:t>
                      </a:r>
                    </a:p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11</a:t>
                      </a:r>
                      <a:r>
                        <a:rPr lang="en-GB" dirty="0" smtClean="0">
                          <a:solidFill>
                            <a:srgbClr val="002D4A"/>
                          </a:solidFill>
                          <a:latin typeface="Calibri" panose="020F0502020204030204" pitchFamily="34" charset="0"/>
                        </a:rPr>
                        <a:t>±0.6</a:t>
                      </a:r>
                      <a:endParaRPr lang="en-GB" dirty="0">
                        <a:solidFill>
                          <a:srgbClr val="002D4A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11±0.0</a:t>
                      </a:r>
                    </a:p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11</a:t>
                      </a:r>
                      <a:r>
                        <a:rPr lang="en-GB" dirty="0" smtClean="0">
                          <a:solidFill>
                            <a:srgbClr val="002D4A"/>
                          </a:solidFill>
                          <a:latin typeface="Calibri" panose="020F0502020204030204" pitchFamily="34" charset="0"/>
                        </a:rPr>
                        <a:t>±0.0</a:t>
                      </a:r>
                      <a:endParaRPr lang="en-GB" dirty="0">
                        <a:solidFill>
                          <a:srgbClr val="002D4A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Na</a:t>
                      </a:r>
                      <a:endParaRPr lang="en-GB" dirty="0">
                        <a:solidFill>
                          <a:srgbClr val="002D4A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9.6</a:t>
                      </a:r>
                      <a:r>
                        <a:rPr lang="en-GB" dirty="0" smtClean="0">
                          <a:solidFill>
                            <a:srgbClr val="002D4A"/>
                          </a:solidFill>
                          <a:latin typeface="Calibri" panose="020F0502020204030204" pitchFamily="34" charset="0"/>
                        </a:rPr>
                        <a:t>±5.9</a:t>
                      </a:r>
                      <a:endParaRPr lang="en-GB" dirty="0" smtClean="0">
                        <a:solidFill>
                          <a:srgbClr val="002D4A"/>
                        </a:solidFill>
                      </a:endParaRPr>
                    </a:p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8.6</a:t>
                      </a:r>
                      <a:r>
                        <a:rPr lang="en-GB" dirty="0" smtClean="0">
                          <a:solidFill>
                            <a:srgbClr val="002D4A"/>
                          </a:solidFill>
                          <a:latin typeface="Calibri" panose="020F0502020204030204" pitchFamily="34" charset="0"/>
                        </a:rPr>
                        <a:t>±5.1</a:t>
                      </a:r>
                      <a:endParaRPr lang="en-GB" dirty="0">
                        <a:solidFill>
                          <a:srgbClr val="002D4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4.5±0.6</a:t>
                      </a:r>
                    </a:p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4.8</a:t>
                      </a:r>
                      <a:r>
                        <a:rPr lang="en-GB" dirty="0" smtClean="0">
                          <a:solidFill>
                            <a:srgbClr val="002D4A"/>
                          </a:solidFill>
                          <a:latin typeface="Calibri" panose="020F0502020204030204" pitchFamily="34" charset="0"/>
                        </a:rPr>
                        <a:t>±0.5</a:t>
                      </a:r>
                      <a:endParaRPr lang="en-GB" dirty="0">
                        <a:solidFill>
                          <a:srgbClr val="002D4A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7.5±0.6</a:t>
                      </a:r>
                    </a:p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7.8</a:t>
                      </a:r>
                      <a:r>
                        <a:rPr lang="en-GB" dirty="0" smtClean="0">
                          <a:solidFill>
                            <a:srgbClr val="002D4A"/>
                          </a:solidFill>
                          <a:latin typeface="Calibri" panose="020F0502020204030204" pitchFamily="34" charset="0"/>
                        </a:rPr>
                        <a:t>±0.8</a:t>
                      </a:r>
                      <a:endParaRPr lang="en-GB" dirty="0">
                        <a:solidFill>
                          <a:srgbClr val="002D4A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7.3±0.5</a:t>
                      </a:r>
                    </a:p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7.5</a:t>
                      </a:r>
                      <a:r>
                        <a:rPr lang="en-GB" dirty="0" smtClean="0">
                          <a:solidFill>
                            <a:srgbClr val="002D4A"/>
                          </a:solidFill>
                          <a:latin typeface="Calibri" panose="020F0502020204030204" pitchFamily="34" charset="0"/>
                        </a:rPr>
                        <a:t>±0.8</a:t>
                      </a:r>
                      <a:endParaRPr lang="en-GB" dirty="0">
                        <a:solidFill>
                          <a:srgbClr val="002D4A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K</a:t>
                      </a:r>
                      <a:endParaRPr lang="en-GB" dirty="0">
                        <a:solidFill>
                          <a:srgbClr val="002D4A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2.8</a:t>
                      </a:r>
                      <a:r>
                        <a:rPr lang="en-GB" dirty="0" smtClean="0">
                          <a:solidFill>
                            <a:srgbClr val="002D4A"/>
                          </a:solidFill>
                          <a:latin typeface="Calibri" panose="020F0502020204030204" pitchFamily="34" charset="0"/>
                        </a:rPr>
                        <a:t>±0.4</a:t>
                      </a:r>
                      <a:endParaRPr lang="en-GB" dirty="0" smtClean="0">
                        <a:solidFill>
                          <a:srgbClr val="002D4A"/>
                        </a:solidFill>
                      </a:endParaRPr>
                    </a:p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2.9</a:t>
                      </a:r>
                      <a:r>
                        <a:rPr lang="en-GB" dirty="0" smtClean="0">
                          <a:solidFill>
                            <a:srgbClr val="002D4A"/>
                          </a:solidFill>
                          <a:latin typeface="Calibri" panose="020F0502020204030204" pitchFamily="34" charset="0"/>
                        </a:rPr>
                        <a:t>±0.4</a:t>
                      </a:r>
                      <a:endParaRPr lang="en-GB" dirty="0">
                        <a:solidFill>
                          <a:srgbClr val="002D4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2.5±1.0</a:t>
                      </a:r>
                    </a:p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2.3</a:t>
                      </a:r>
                      <a:r>
                        <a:rPr lang="en-GB" dirty="0" smtClean="0">
                          <a:solidFill>
                            <a:srgbClr val="002D4A"/>
                          </a:solidFill>
                          <a:latin typeface="Calibri" panose="020F0502020204030204" pitchFamily="34" charset="0"/>
                        </a:rPr>
                        <a:t>±0.7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3</a:t>
                      </a:r>
                      <a:r>
                        <a:rPr lang="en-GB" dirty="0" smtClean="0">
                          <a:solidFill>
                            <a:srgbClr val="002D4A"/>
                          </a:solidFill>
                          <a:latin typeface="Calibri" panose="020F0502020204030204" pitchFamily="34" charset="0"/>
                        </a:rPr>
                        <a:t>±0.0</a:t>
                      </a:r>
                    </a:p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±0.0</a:t>
                      </a:r>
                      <a:endParaRPr lang="en-GB" dirty="0">
                        <a:solidFill>
                          <a:srgbClr val="002D4A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3±0.0</a:t>
                      </a:r>
                    </a:p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3</a:t>
                      </a:r>
                      <a:r>
                        <a:rPr lang="en-GB" dirty="0" smtClean="0">
                          <a:solidFill>
                            <a:srgbClr val="002D4A"/>
                          </a:solidFill>
                          <a:latin typeface="Calibri" panose="020F0502020204030204" pitchFamily="34" charset="0"/>
                        </a:rPr>
                        <a:t>±0.0</a:t>
                      </a:r>
                      <a:endParaRPr lang="en-GB" dirty="0">
                        <a:solidFill>
                          <a:srgbClr val="002D4A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rgbClr val="002D4A"/>
                          </a:solidFill>
                        </a:rPr>
                        <a:t>Alk</a:t>
                      </a:r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.</a:t>
                      </a:r>
                      <a:endParaRPr lang="en-GB" dirty="0">
                        <a:solidFill>
                          <a:srgbClr val="002D4A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214</a:t>
                      </a:r>
                      <a:r>
                        <a:rPr lang="en-GB" dirty="0" smtClean="0">
                          <a:solidFill>
                            <a:srgbClr val="002D4A"/>
                          </a:solidFill>
                          <a:latin typeface="Calibri" panose="020F0502020204030204" pitchFamily="34" charset="0"/>
                        </a:rPr>
                        <a:t>±37</a:t>
                      </a:r>
                      <a:endParaRPr lang="en-GB" dirty="0" smtClean="0">
                        <a:solidFill>
                          <a:srgbClr val="002D4A"/>
                        </a:solidFill>
                      </a:endParaRPr>
                    </a:p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209</a:t>
                      </a:r>
                      <a:r>
                        <a:rPr lang="en-GB" dirty="0" smtClean="0">
                          <a:solidFill>
                            <a:srgbClr val="002D4A"/>
                          </a:solidFill>
                          <a:latin typeface="Calibri" panose="020F0502020204030204" pitchFamily="34" charset="0"/>
                        </a:rPr>
                        <a:t>±32</a:t>
                      </a:r>
                      <a:endParaRPr lang="en-GB" dirty="0">
                        <a:solidFill>
                          <a:srgbClr val="002D4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180±8</a:t>
                      </a:r>
                    </a:p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179</a:t>
                      </a:r>
                      <a:r>
                        <a:rPr lang="en-GB" dirty="0" smtClean="0">
                          <a:solidFill>
                            <a:srgbClr val="002D4A"/>
                          </a:solidFill>
                          <a:latin typeface="Calibri" panose="020F0502020204030204" pitchFamily="34" charset="0"/>
                        </a:rPr>
                        <a:t>±18</a:t>
                      </a:r>
                      <a:endParaRPr lang="en-GB" dirty="0">
                        <a:solidFill>
                          <a:srgbClr val="002D4A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200±36</a:t>
                      </a:r>
                    </a:p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207</a:t>
                      </a:r>
                      <a:r>
                        <a:rPr lang="en-GB" dirty="0" smtClean="0">
                          <a:solidFill>
                            <a:srgbClr val="002D4A"/>
                          </a:solidFill>
                          <a:latin typeface="Calibri" panose="020F0502020204030204" pitchFamily="34" charset="0"/>
                        </a:rPr>
                        <a:t>±29</a:t>
                      </a:r>
                      <a:endParaRPr lang="en-GB" dirty="0">
                        <a:solidFill>
                          <a:srgbClr val="002D4A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215±25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217</a:t>
                      </a:r>
                      <a:r>
                        <a:rPr lang="en-GB" dirty="0" smtClean="0">
                          <a:solidFill>
                            <a:srgbClr val="002D4A"/>
                          </a:solidFill>
                          <a:latin typeface="Calibri" panose="020F0502020204030204" pitchFamily="34" charset="0"/>
                        </a:rPr>
                        <a:t>±20</a:t>
                      </a:r>
                      <a:endParaRPr lang="en-GB" dirty="0" smtClean="0">
                        <a:solidFill>
                          <a:srgbClr val="002D4A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SO</a:t>
                      </a:r>
                      <a:r>
                        <a:rPr lang="en-GB" baseline="-25000" dirty="0" smtClean="0">
                          <a:solidFill>
                            <a:srgbClr val="002D4A"/>
                          </a:solidFill>
                        </a:rPr>
                        <a:t>4</a:t>
                      </a:r>
                      <a:endParaRPr lang="en-GB" baseline="-25000" dirty="0">
                        <a:solidFill>
                          <a:srgbClr val="002D4A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29</a:t>
                      </a:r>
                      <a:r>
                        <a:rPr lang="en-GB" dirty="0" smtClean="0">
                          <a:solidFill>
                            <a:srgbClr val="002D4A"/>
                          </a:solidFill>
                          <a:latin typeface="Calibri" panose="020F0502020204030204" pitchFamily="34" charset="0"/>
                        </a:rPr>
                        <a:t>±1.0</a:t>
                      </a:r>
                      <a:endParaRPr lang="en-GB" dirty="0" smtClean="0">
                        <a:solidFill>
                          <a:srgbClr val="002D4A"/>
                        </a:solidFill>
                      </a:endParaRPr>
                    </a:p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30</a:t>
                      </a:r>
                      <a:r>
                        <a:rPr lang="en-GB" dirty="0" smtClean="0">
                          <a:solidFill>
                            <a:srgbClr val="002D4A"/>
                          </a:solidFill>
                          <a:latin typeface="Calibri" panose="020F0502020204030204" pitchFamily="34" charset="0"/>
                        </a:rPr>
                        <a:t>±1.0</a:t>
                      </a:r>
                      <a:endParaRPr lang="en-GB" dirty="0">
                        <a:solidFill>
                          <a:srgbClr val="002D4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35±1.5</a:t>
                      </a:r>
                    </a:p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37</a:t>
                      </a:r>
                      <a:r>
                        <a:rPr lang="en-GB" dirty="0" smtClean="0">
                          <a:solidFill>
                            <a:srgbClr val="002D4A"/>
                          </a:solidFill>
                          <a:latin typeface="Calibri" panose="020F0502020204030204" pitchFamily="34" charset="0"/>
                        </a:rPr>
                        <a:t>±2.9</a:t>
                      </a:r>
                      <a:endParaRPr lang="en-GB" dirty="0">
                        <a:solidFill>
                          <a:srgbClr val="002D4A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13±0.0</a:t>
                      </a:r>
                    </a:p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12</a:t>
                      </a:r>
                      <a:r>
                        <a:rPr lang="en-GB" dirty="0" smtClean="0">
                          <a:solidFill>
                            <a:srgbClr val="002D4A"/>
                          </a:solidFill>
                          <a:latin typeface="Calibri" panose="020F0502020204030204" pitchFamily="34" charset="0"/>
                        </a:rPr>
                        <a:t>±1.1</a:t>
                      </a:r>
                      <a:endParaRPr lang="en-GB" dirty="0">
                        <a:solidFill>
                          <a:srgbClr val="002D4A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21±2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21</a:t>
                      </a:r>
                      <a:r>
                        <a:rPr lang="en-GB" dirty="0" smtClean="0">
                          <a:solidFill>
                            <a:srgbClr val="002D4A"/>
                          </a:solidFill>
                          <a:latin typeface="Calibri" panose="020F0502020204030204" pitchFamily="34" charset="0"/>
                        </a:rPr>
                        <a:t>±1.7</a:t>
                      </a:r>
                      <a:endParaRPr lang="en-GB" dirty="0" smtClean="0">
                        <a:solidFill>
                          <a:srgbClr val="002D4A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Cl</a:t>
                      </a:r>
                      <a:endParaRPr lang="en-GB" dirty="0">
                        <a:solidFill>
                          <a:srgbClr val="002D4A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7.6</a:t>
                      </a:r>
                      <a:r>
                        <a:rPr lang="en-GB" dirty="0" smtClean="0">
                          <a:solidFill>
                            <a:srgbClr val="002D4A"/>
                          </a:solidFill>
                          <a:latin typeface="Calibri" panose="020F0502020204030204" pitchFamily="34" charset="0"/>
                        </a:rPr>
                        <a:t>±1.4</a:t>
                      </a:r>
                      <a:endParaRPr lang="en-GB" dirty="0" smtClean="0">
                        <a:solidFill>
                          <a:srgbClr val="002D4A"/>
                        </a:solidFill>
                      </a:endParaRPr>
                    </a:p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7.3</a:t>
                      </a:r>
                      <a:r>
                        <a:rPr lang="en-GB" dirty="0" smtClean="0">
                          <a:solidFill>
                            <a:srgbClr val="002D4A"/>
                          </a:solidFill>
                          <a:latin typeface="Calibri" panose="020F0502020204030204" pitchFamily="34" charset="0"/>
                        </a:rPr>
                        <a:t>±1.3</a:t>
                      </a:r>
                      <a:endParaRPr lang="en-GB" dirty="0">
                        <a:solidFill>
                          <a:srgbClr val="002D4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8.1±2.4</a:t>
                      </a:r>
                    </a:p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8.9</a:t>
                      </a:r>
                      <a:r>
                        <a:rPr lang="en-GB" dirty="0" smtClean="0">
                          <a:solidFill>
                            <a:srgbClr val="002D4A"/>
                          </a:solidFill>
                          <a:latin typeface="Calibri" panose="020F0502020204030204" pitchFamily="34" charset="0"/>
                        </a:rPr>
                        <a:t>±1.8</a:t>
                      </a:r>
                      <a:endParaRPr lang="en-GB" dirty="0">
                        <a:solidFill>
                          <a:srgbClr val="002D4A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5.6±0.3</a:t>
                      </a:r>
                    </a:p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6.2</a:t>
                      </a:r>
                      <a:r>
                        <a:rPr lang="en-GB" dirty="0" smtClean="0">
                          <a:solidFill>
                            <a:srgbClr val="002D4A"/>
                          </a:solidFill>
                          <a:latin typeface="Calibri" panose="020F0502020204030204" pitchFamily="34" charset="0"/>
                        </a:rPr>
                        <a:t>±1.8</a:t>
                      </a:r>
                      <a:endParaRPr lang="en-GB" dirty="0">
                        <a:solidFill>
                          <a:srgbClr val="002D4A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5.9±0.9</a:t>
                      </a:r>
                    </a:p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6.1</a:t>
                      </a:r>
                      <a:r>
                        <a:rPr lang="en-GB" dirty="0" smtClean="0">
                          <a:solidFill>
                            <a:srgbClr val="002D4A"/>
                          </a:solidFill>
                          <a:latin typeface="Calibri" panose="020F0502020204030204" pitchFamily="34" charset="0"/>
                        </a:rPr>
                        <a:t>±0.8</a:t>
                      </a:r>
                      <a:endParaRPr lang="en-GB" dirty="0">
                        <a:solidFill>
                          <a:srgbClr val="002D4A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TextBox 63"/>
          <p:cNvSpPr txBox="1"/>
          <p:nvPr/>
        </p:nvSpPr>
        <p:spPr>
          <a:xfrm>
            <a:off x="628650" y="5834061"/>
            <a:ext cx="3898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>
                <a:solidFill>
                  <a:srgbClr val="003560"/>
                </a:solidFill>
              </a:rPr>
              <a:t>Concentrations in mg/l ± 1</a:t>
            </a:r>
            <a:r>
              <a:rPr lang="el-GR" sz="1200" i="1" dirty="0">
                <a:solidFill>
                  <a:srgbClr val="003560"/>
                </a:solidFill>
              </a:rPr>
              <a:t>σ</a:t>
            </a:r>
            <a:r>
              <a:rPr lang="en-GB" sz="1200" i="1" dirty="0">
                <a:solidFill>
                  <a:srgbClr val="003560"/>
                </a:solidFill>
              </a:rPr>
              <a:t> – Alkalinity in mg/l CaCO</a:t>
            </a:r>
            <a:r>
              <a:rPr lang="en-GB" sz="1200" i="1" baseline="-25000" dirty="0">
                <a:solidFill>
                  <a:srgbClr val="003560"/>
                </a:solidFill>
              </a:rPr>
              <a:t>3</a:t>
            </a:r>
          </a:p>
          <a:p>
            <a:r>
              <a:rPr lang="en-GB" sz="1200" i="1" dirty="0" smtClean="0">
                <a:solidFill>
                  <a:srgbClr val="003560"/>
                </a:solidFill>
              </a:rPr>
              <a:t>1</a:t>
            </a:r>
            <a:r>
              <a:rPr lang="en-GB" sz="1200" i="1" baseline="30000" dirty="0" smtClean="0">
                <a:solidFill>
                  <a:srgbClr val="003560"/>
                </a:solidFill>
              </a:rPr>
              <a:t>st</a:t>
            </a:r>
            <a:r>
              <a:rPr lang="en-GB" sz="1200" i="1" dirty="0" smtClean="0">
                <a:solidFill>
                  <a:srgbClr val="003560"/>
                </a:solidFill>
              </a:rPr>
              <a:t> figure for baseline – 2</a:t>
            </a:r>
            <a:r>
              <a:rPr lang="en-GB" sz="1200" i="1" baseline="30000" dirty="0" smtClean="0">
                <a:solidFill>
                  <a:srgbClr val="003560"/>
                </a:solidFill>
              </a:rPr>
              <a:t>nd</a:t>
            </a:r>
            <a:r>
              <a:rPr lang="en-GB" sz="1200" i="1" dirty="0" smtClean="0">
                <a:solidFill>
                  <a:srgbClr val="003560"/>
                </a:solidFill>
              </a:rPr>
              <a:t> figure includes post-</a:t>
            </a:r>
            <a:r>
              <a:rPr lang="en-GB" sz="1200" i="1" dirty="0" err="1" smtClean="0">
                <a:solidFill>
                  <a:srgbClr val="003560"/>
                </a:solidFill>
              </a:rPr>
              <a:t>frac</a:t>
            </a:r>
            <a:r>
              <a:rPr lang="en-GB" sz="1200" i="1" dirty="0" smtClean="0">
                <a:solidFill>
                  <a:srgbClr val="003560"/>
                </a:solidFill>
              </a:rPr>
              <a:t> samples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68318" y="2169995"/>
            <a:ext cx="1392071" cy="44718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Ellipse 11"/>
          <p:cNvSpPr/>
          <p:nvPr/>
        </p:nvSpPr>
        <p:spPr>
          <a:xfrm>
            <a:off x="5444521" y="1504398"/>
            <a:ext cx="1099154" cy="491319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llipse 12"/>
          <p:cNvSpPr/>
          <p:nvPr/>
        </p:nvSpPr>
        <p:spPr>
          <a:xfrm>
            <a:off x="5369885" y="2751474"/>
            <a:ext cx="1099154" cy="491319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92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GW chemistry – Analysis results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Minor elements</a:t>
            </a:r>
          </a:p>
          <a:p>
            <a:pPr lvl="1">
              <a:spcAft>
                <a:spcPts val="600"/>
              </a:spcAft>
            </a:pPr>
            <a:r>
              <a:rPr lang="en-GB" dirty="0" err="1">
                <a:sym typeface="Wingdings" panose="05000000000000000000" pitchFamily="2" charset="2"/>
              </a:rPr>
              <a:t>Mn</a:t>
            </a:r>
            <a:r>
              <a:rPr lang="en-GB" dirty="0">
                <a:sym typeface="Wingdings" panose="05000000000000000000" pitchFamily="2" charset="2"/>
              </a:rPr>
              <a:t>: 100-150 µg/l (2-3x regulations)</a:t>
            </a:r>
          </a:p>
          <a:p>
            <a:pPr lvl="1">
              <a:spcAft>
                <a:spcPts val="600"/>
              </a:spcAft>
            </a:pPr>
            <a:r>
              <a:rPr lang="en-GB" dirty="0">
                <a:sym typeface="Wingdings" panose="05000000000000000000" pitchFamily="2" charset="2"/>
              </a:rPr>
              <a:t>Traces: As, Ba, Cr, F</a:t>
            </a:r>
            <a:r>
              <a:rPr lang="en-GB" baseline="30000" dirty="0">
                <a:sym typeface="Wingdings" panose="05000000000000000000" pitchFamily="2" charset="2"/>
              </a:rPr>
              <a:t>-</a:t>
            </a:r>
            <a:r>
              <a:rPr lang="en-GB" dirty="0">
                <a:sym typeface="Wingdings" panose="05000000000000000000" pitchFamily="2" charset="2"/>
              </a:rPr>
              <a:t>, Ni &amp; </a:t>
            </a:r>
            <a:r>
              <a:rPr lang="en-GB" dirty="0" err="1">
                <a:sym typeface="Wingdings" panose="05000000000000000000" pitchFamily="2" charset="2"/>
              </a:rPr>
              <a:t>Sr</a:t>
            </a:r>
            <a:r>
              <a:rPr lang="en-GB" dirty="0">
                <a:sym typeface="Wingdings" panose="05000000000000000000" pitchFamily="2" charset="2"/>
              </a:rPr>
              <a:t> (&lt; regulations)</a:t>
            </a:r>
          </a:p>
          <a:p>
            <a:pPr lvl="1">
              <a:spcAft>
                <a:spcPts val="600"/>
              </a:spcAft>
            </a:pPr>
            <a:r>
              <a:rPr lang="en-GB" dirty="0">
                <a:sym typeface="Wingdings" panose="05000000000000000000" pitchFamily="2" charset="2"/>
              </a:rPr>
              <a:t>&lt; DL: </a:t>
            </a:r>
            <a:r>
              <a:rPr lang="en-GB" dirty="0"/>
              <a:t>Al, B, Br</a:t>
            </a:r>
            <a:r>
              <a:rPr lang="en-GB" baseline="30000" dirty="0"/>
              <a:t>-</a:t>
            </a:r>
            <a:r>
              <a:rPr lang="en-GB" dirty="0"/>
              <a:t>, Cd, Cu, Fe, Hg, Li, </a:t>
            </a:r>
            <a:r>
              <a:rPr lang="en-GB" dirty="0" err="1"/>
              <a:t>Pb</a:t>
            </a:r>
            <a:r>
              <a:rPr lang="en-GB" dirty="0"/>
              <a:t>, Sb &amp; Se</a:t>
            </a:r>
          </a:p>
          <a:p>
            <a:endParaRPr lang="en-GB" dirty="0" smtClean="0"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Dissolved </a:t>
            </a:r>
            <a:r>
              <a:rPr lang="en-GB" dirty="0">
                <a:sym typeface="Wingdings" panose="05000000000000000000" pitchFamily="2" charset="2"/>
              </a:rPr>
              <a:t>gases: CH</a:t>
            </a:r>
            <a:r>
              <a:rPr lang="en-GB" baseline="-25000" dirty="0">
                <a:sym typeface="Wingdings" panose="05000000000000000000" pitchFamily="2" charset="2"/>
              </a:rPr>
              <a:t>4</a:t>
            </a:r>
            <a:r>
              <a:rPr lang="en-GB" dirty="0">
                <a:sym typeface="Wingdings" panose="05000000000000000000" pitchFamily="2" charset="2"/>
              </a:rPr>
              <a:t>, C</a:t>
            </a:r>
            <a:r>
              <a:rPr lang="en-GB" baseline="-25000" dirty="0">
                <a:sym typeface="Wingdings" panose="05000000000000000000" pitchFamily="2" charset="2"/>
              </a:rPr>
              <a:t>2</a:t>
            </a:r>
            <a:r>
              <a:rPr lang="en-GB" dirty="0">
                <a:sym typeface="Wingdings" panose="05000000000000000000" pitchFamily="2" charset="2"/>
              </a:rPr>
              <a:t>H</a:t>
            </a:r>
            <a:r>
              <a:rPr lang="en-GB" baseline="-25000" dirty="0">
                <a:sym typeface="Wingdings" panose="05000000000000000000" pitchFamily="2" charset="2"/>
              </a:rPr>
              <a:t>6</a:t>
            </a:r>
            <a:r>
              <a:rPr lang="en-GB" dirty="0">
                <a:sym typeface="Wingdings" panose="05000000000000000000" pitchFamily="2" charset="2"/>
              </a:rPr>
              <a:t>, C</a:t>
            </a:r>
            <a:r>
              <a:rPr lang="en-GB" baseline="-25000" dirty="0">
                <a:sym typeface="Wingdings" panose="05000000000000000000" pitchFamily="2" charset="2"/>
              </a:rPr>
              <a:t>3</a:t>
            </a:r>
            <a:r>
              <a:rPr lang="en-GB" dirty="0">
                <a:sym typeface="Wingdings" panose="05000000000000000000" pitchFamily="2" charset="2"/>
              </a:rPr>
              <a:t>H</a:t>
            </a:r>
            <a:r>
              <a:rPr lang="en-GB" baseline="-25000" dirty="0">
                <a:sym typeface="Wingdings" panose="05000000000000000000" pitchFamily="2" charset="2"/>
              </a:rPr>
              <a:t>8</a:t>
            </a:r>
            <a:r>
              <a:rPr lang="en-GB" dirty="0">
                <a:sym typeface="Wingdings" panose="05000000000000000000" pitchFamily="2" charset="2"/>
              </a:rPr>
              <a:t> and ethylene &lt; </a:t>
            </a:r>
            <a:r>
              <a:rPr lang="en-GB" dirty="0" smtClean="0">
                <a:sym typeface="Wingdings" panose="05000000000000000000" pitchFamily="2" charset="2"/>
              </a:rPr>
              <a:t>DL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Isotopes (analyses on-going)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Water isotopes: </a:t>
            </a:r>
            <a:r>
              <a:rPr lang="el-GR" dirty="0" smtClean="0">
                <a:sym typeface="Wingdings" panose="05000000000000000000" pitchFamily="2" charset="2"/>
              </a:rPr>
              <a:t>δ</a:t>
            </a:r>
            <a:r>
              <a:rPr lang="en-GB" baseline="30000" dirty="0" smtClean="0">
                <a:sym typeface="Wingdings" panose="05000000000000000000" pitchFamily="2" charset="2"/>
              </a:rPr>
              <a:t>18</a:t>
            </a:r>
            <a:r>
              <a:rPr lang="en-GB" dirty="0" smtClean="0">
                <a:sym typeface="Wingdings" panose="05000000000000000000" pitchFamily="2" charset="2"/>
              </a:rPr>
              <a:t>O and </a:t>
            </a:r>
            <a:r>
              <a:rPr lang="el-GR" dirty="0" smtClean="0">
                <a:sym typeface="Wingdings" panose="05000000000000000000" pitchFamily="2" charset="2"/>
              </a:rPr>
              <a:t>δ</a:t>
            </a:r>
            <a:r>
              <a:rPr lang="en-GB" baseline="30000" dirty="0" smtClean="0">
                <a:sym typeface="Wingdings" panose="05000000000000000000" pitchFamily="2" charset="2"/>
              </a:rPr>
              <a:t>2</a:t>
            </a:r>
            <a:r>
              <a:rPr lang="en-GB" dirty="0" smtClean="0">
                <a:sym typeface="Wingdings" panose="05000000000000000000" pitchFamily="2" charset="2"/>
              </a:rPr>
              <a:t>H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Sulphate isotopes: </a:t>
            </a:r>
            <a:r>
              <a:rPr lang="el-GR" dirty="0" smtClean="0">
                <a:sym typeface="Wingdings" panose="05000000000000000000" pitchFamily="2" charset="2"/>
              </a:rPr>
              <a:t>δ</a:t>
            </a:r>
            <a:r>
              <a:rPr lang="en-GB" baseline="30000" dirty="0" smtClean="0">
                <a:sym typeface="Wingdings" panose="05000000000000000000" pitchFamily="2" charset="2"/>
              </a:rPr>
              <a:t>34</a:t>
            </a:r>
            <a:r>
              <a:rPr lang="en-GB" dirty="0" smtClean="0">
                <a:sym typeface="Wingdings" panose="05000000000000000000" pitchFamily="2" charset="2"/>
              </a:rPr>
              <a:t>S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Carbon isotopes:  </a:t>
            </a:r>
            <a:r>
              <a:rPr lang="el-GR" dirty="0" smtClean="0">
                <a:sym typeface="Wingdings" panose="05000000000000000000" pitchFamily="2" charset="2"/>
              </a:rPr>
              <a:t>δ</a:t>
            </a:r>
            <a:r>
              <a:rPr lang="en-GB" baseline="30000" dirty="0" smtClean="0">
                <a:sym typeface="Wingdings" panose="05000000000000000000" pitchFamily="2" charset="2"/>
              </a:rPr>
              <a:t>13</a:t>
            </a:r>
            <a:r>
              <a:rPr lang="en-GB" dirty="0" smtClean="0">
                <a:sym typeface="Wingdings" panose="05000000000000000000" pitchFamily="2" charset="2"/>
              </a:rPr>
              <a:t>C</a:t>
            </a:r>
            <a:endParaRPr lang="en-GB" dirty="0">
              <a:sym typeface="Wingdings" panose="05000000000000000000" pitchFamily="2" charset="2"/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84" y="28874"/>
            <a:ext cx="1439266" cy="72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3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GW chemistry – Analysis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Frac</a:t>
            </a:r>
            <a:r>
              <a:rPr lang="en-GB" dirty="0" smtClean="0"/>
              <a:t> fluid chemistry</a:t>
            </a:r>
          </a:p>
          <a:p>
            <a:pPr lvl="1"/>
            <a:r>
              <a:rPr lang="en-GB" dirty="0" smtClean="0"/>
              <a:t>Rich in Na and Cl compared to GW (20x)</a:t>
            </a:r>
          </a:p>
          <a:p>
            <a:pPr lvl="1"/>
            <a:r>
              <a:rPr lang="en-GB" dirty="0" smtClean="0"/>
              <a:t>Poor in Ca and </a:t>
            </a:r>
            <a:r>
              <a:rPr lang="en-GB" dirty="0" smtClean="0"/>
              <a:t>Mg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r>
              <a:rPr lang="en-GB" dirty="0" err="1" smtClean="0"/>
              <a:t>Flowback</a:t>
            </a:r>
            <a:r>
              <a:rPr lang="en-GB" dirty="0" smtClean="0"/>
              <a:t> </a:t>
            </a:r>
            <a:r>
              <a:rPr lang="en-GB" dirty="0" smtClean="0"/>
              <a:t>fluid chemistry: Na-Cl type resulting from mixing with brines</a:t>
            </a:r>
          </a:p>
          <a:p>
            <a:pPr lvl="1"/>
            <a:r>
              <a:rPr lang="en-GB" dirty="0" smtClean="0"/>
              <a:t>Very rich in Na (5000x) and Cl (10000x)</a:t>
            </a:r>
          </a:p>
          <a:p>
            <a:pPr lvl="1"/>
            <a:r>
              <a:rPr lang="en-GB" dirty="0" smtClean="0"/>
              <a:t>Rich in Ca (50x) and Mg (10x)</a:t>
            </a:r>
          </a:p>
          <a:p>
            <a:pPr lvl="1"/>
            <a:r>
              <a:rPr lang="en-GB" dirty="0" smtClean="0"/>
              <a:t>Poor in HCO</a:t>
            </a:r>
            <a:r>
              <a:rPr lang="en-GB" baseline="-25000" dirty="0" smtClean="0"/>
              <a:t>3</a:t>
            </a:r>
            <a:r>
              <a:rPr lang="en-GB" dirty="0" smtClean="0"/>
              <a:t> and SO</a:t>
            </a:r>
            <a:r>
              <a:rPr lang="en-GB" baseline="-25000" dirty="0" smtClean="0"/>
              <a:t>4</a:t>
            </a:r>
          </a:p>
          <a:p>
            <a:pPr lvl="1"/>
            <a:r>
              <a:rPr lang="en-GB" dirty="0" smtClean="0"/>
              <a:t>Rich in metals: Ba, Br, </a:t>
            </a:r>
            <a:r>
              <a:rPr lang="en-GB" dirty="0" err="1" smtClean="0"/>
              <a:t>Mn</a:t>
            </a:r>
            <a:r>
              <a:rPr lang="en-GB" dirty="0" smtClean="0"/>
              <a:t> and </a:t>
            </a:r>
            <a:r>
              <a:rPr lang="en-GB" dirty="0" err="1" smtClean="0"/>
              <a:t>Sr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 focus of </a:t>
            </a:r>
            <a:r>
              <a:rPr lang="en-GB" dirty="0" smtClean="0">
                <a:sym typeface="Wingdings" panose="05000000000000000000" pitchFamily="2" charset="2"/>
              </a:rPr>
              <a:t>post-</a:t>
            </a:r>
            <a:r>
              <a:rPr lang="en-GB" dirty="0" err="1" smtClean="0">
                <a:sym typeface="Wingdings" panose="05000000000000000000" pitchFamily="2" charset="2"/>
              </a:rPr>
              <a:t>frac</a:t>
            </a:r>
            <a:r>
              <a:rPr lang="en-GB" dirty="0" smtClean="0">
                <a:sym typeface="Wingdings" panose="05000000000000000000" pitchFamily="2" charset="2"/>
              </a:rPr>
              <a:t> monitoring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t="50562" b="25910"/>
          <a:stretch/>
        </p:blipFill>
        <p:spPr>
          <a:xfrm>
            <a:off x="1505624" y="1930621"/>
            <a:ext cx="6290093" cy="118107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84" y="28874"/>
            <a:ext cx="1439266" cy="720547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t="77081"/>
          <a:stretch/>
        </p:blipFill>
        <p:spPr>
          <a:xfrm>
            <a:off x="1505624" y="5008728"/>
            <a:ext cx="6290093" cy="11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5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Although drilling logs suggested a rather confined </a:t>
            </a:r>
            <a:r>
              <a:rPr lang="en-GB" dirty="0" smtClean="0"/>
              <a:t>aquifer:</a:t>
            </a:r>
            <a:endParaRPr lang="en-GB" dirty="0"/>
          </a:p>
          <a:p>
            <a:pPr lvl="1"/>
            <a:r>
              <a:rPr lang="en-GB" dirty="0"/>
              <a:t>Data from pressure transducers </a:t>
            </a:r>
            <a:r>
              <a:rPr lang="en-GB" dirty="0">
                <a:sym typeface="Wingdings" panose="05000000000000000000" pitchFamily="2" charset="2"/>
              </a:rPr>
              <a:t> </a:t>
            </a:r>
            <a:r>
              <a:rPr lang="en-GB" dirty="0" smtClean="0">
                <a:sym typeface="Wingdings" panose="05000000000000000000" pitchFamily="2" charset="2"/>
              </a:rPr>
              <a:t>GW2 in confined conditions, elsewhere semi-confined </a:t>
            </a:r>
            <a:r>
              <a:rPr lang="en-GB" dirty="0">
                <a:sym typeface="Wingdings" panose="05000000000000000000" pitchFamily="2" charset="2"/>
              </a:rPr>
              <a:t>or unconfined aquifer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Heterogeneous Quaternary sediments / discontinuous clay layer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Homogeneous chemistry  same aquifer / limited temporal </a:t>
            </a:r>
            <a:r>
              <a:rPr lang="en-GB" dirty="0" smtClean="0">
                <a:sym typeface="Wingdings" panose="05000000000000000000" pitchFamily="2" charset="2"/>
              </a:rPr>
              <a:t>variability</a:t>
            </a:r>
          </a:p>
          <a:p>
            <a:pPr lvl="1"/>
            <a:endParaRPr lang="en-GB" dirty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Downhole probes </a:t>
            </a:r>
            <a:r>
              <a:rPr lang="en-GB" dirty="0" smtClean="0">
                <a:sym typeface="Wingdings" panose="05000000000000000000" pitchFamily="2" charset="2"/>
              </a:rPr>
              <a:t>able </a:t>
            </a:r>
            <a:r>
              <a:rPr lang="en-GB" dirty="0">
                <a:sym typeface="Wingdings" panose="05000000000000000000" pitchFamily="2" charset="2"/>
              </a:rPr>
              <a:t>to pick up some tiny variations in temperature and specific conductivity following sampling </a:t>
            </a:r>
            <a:r>
              <a:rPr lang="en-GB" dirty="0" smtClean="0">
                <a:sym typeface="Wingdings" panose="05000000000000000000" pitchFamily="2" charset="2"/>
              </a:rPr>
              <a:t>events  early </a:t>
            </a:r>
            <a:r>
              <a:rPr lang="en-GB" dirty="0">
                <a:sym typeface="Wingdings" panose="05000000000000000000" pitchFamily="2" charset="2"/>
              </a:rPr>
              <a:t>warning tool for chemical </a:t>
            </a:r>
            <a:r>
              <a:rPr lang="en-GB" dirty="0" smtClean="0">
                <a:sym typeface="Wingdings" panose="05000000000000000000" pitchFamily="2" charset="2"/>
              </a:rPr>
              <a:t>changes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What is next?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Rainfall data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GW modelling (incl. geol. model)</a:t>
            </a:r>
          </a:p>
          <a:p>
            <a:pPr lvl="1"/>
            <a:r>
              <a:rPr lang="en-GB" dirty="0" err="1" smtClean="0">
                <a:sym typeface="Wingdings" panose="05000000000000000000" pitchFamily="2" charset="2"/>
              </a:rPr>
              <a:t>Geostatistics</a:t>
            </a:r>
            <a:r>
              <a:rPr lang="en-GB" dirty="0" smtClean="0">
                <a:sym typeface="Wingdings" panose="05000000000000000000" pitchFamily="2" charset="2"/>
              </a:rPr>
              <a:t> for time-series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Chemical modelling: mixing </a:t>
            </a:r>
            <a:r>
              <a:rPr lang="en-GB" dirty="0" err="1" smtClean="0">
                <a:sym typeface="Wingdings" panose="05000000000000000000" pitchFamily="2" charset="2"/>
              </a:rPr>
              <a:t>flowback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smtClean="0">
                <a:sym typeface="Wingdings" panose="05000000000000000000" pitchFamily="2" charset="2"/>
              </a:rPr>
              <a:t>fluid with GW</a:t>
            </a:r>
          </a:p>
          <a:p>
            <a:pPr lvl="1"/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Thanks for your attention </a:t>
            </a:r>
            <a:endParaRPr lang="en-GB" dirty="0">
              <a:sym typeface="Wingdings" panose="05000000000000000000" pitchFamily="2" charset="2"/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84" y="28874"/>
            <a:ext cx="1439266" cy="720547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" t="3800" r="5482" b="25850"/>
          <a:stretch/>
        </p:blipFill>
        <p:spPr>
          <a:xfrm>
            <a:off x="6545178" y="3625468"/>
            <a:ext cx="1970171" cy="220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5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Relative variations</a:t>
            </a:r>
            <a:endParaRPr lang="en-GB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297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Focus on recovery time from sample events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877530"/>
            <a:ext cx="7886700" cy="541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0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Details on temperature variations on GW3</a:t>
            </a:r>
            <a:endParaRPr lang="en-GB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cxnSp>
        <p:nvCxnSpPr>
          <p:cNvPr id="6" name="Straight Arrow Connector 52"/>
          <p:cNvCxnSpPr/>
          <p:nvPr/>
        </p:nvCxnSpPr>
        <p:spPr>
          <a:xfrm flipH="1">
            <a:off x="3102658" y="1834858"/>
            <a:ext cx="223022" cy="187569"/>
          </a:xfrm>
          <a:prstGeom prst="straightConnector1">
            <a:avLst/>
          </a:prstGeom>
          <a:ln>
            <a:solidFill>
              <a:srgbClr val="002D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52"/>
          <p:cNvCxnSpPr/>
          <p:nvPr/>
        </p:nvCxnSpPr>
        <p:spPr>
          <a:xfrm flipH="1">
            <a:off x="5095733" y="1834857"/>
            <a:ext cx="223022" cy="187569"/>
          </a:xfrm>
          <a:prstGeom prst="straightConnector1">
            <a:avLst/>
          </a:prstGeom>
          <a:ln>
            <a:solidFill>
              <a:srgbClr val="002D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52"/>
          <p:cNvCxnSpPr/>
          <p:nvPr/>
        </p:nvCxnSpPr>
        <p:spPr>
          <a:xfrm flipH="1">
            <a:off x="3987684" y="1838478"/>
            <a:ext cx="223022" cy="187569"/>
          </a:xfrm>
          <a:prstGeom prst="straightConnector1">
            <a:avLst/>
          </a:prstGeom>
          <a:ln>
            <a:solidFill>
              <a:srgbClr val="002D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52"/>
          <p:cNvCxnSpPr/>
          <p:nvPr/>
        </p:nvCxnSpPr>
        <p:spPr>
          <a:xfrm flipH="1">
            <a:off x="6977297" y="1834857"/>
            <a:ext cx="223022" cy="187569"/>
          </a:xfrm>
          <a:prstGeom prst="straightConnector1">
            <a:avLst/>
          </a:prstGeom>
          <a:ln>
            <a:solidFill>
              <a:srgbClr val="002D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63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collection in the field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84" y="28874"/>
            <a:ext cx="1439266" cy="720547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248" y="1394003"/>
            <a:ext cx="280987" cy="9905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t="2663" r="11268" b="2367"/>
          <a:stretch/>
        </p:blipFill>
        <p:spPr bwMode="auto">
          <a:xfrm>
            <a:off x="1992833" y="1394003"/>
            <a:ext cx="267016" cy="16360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34" descr="X:\RSKW Projects\650274 SHEER\04 Data\Wysin Site\Wysin site photographs\Site visit photos Feb-16\160212 GW3 sampling (1).JPG"/>
          <p:cNvPicPr>
            <a:picLocks noChangeAspect="1"/>
          </p:cNvPicPr>
          <p:nvPr/>
        </p:nvPicPr>
        <p:blipFill rotWithShape="1">
          <a:blip r:embed="rId6" cstate="print"/>
          <a:srcRect l="11053" t="9796" r="12310" b="9796"/>
          <a:stretch/>
        </p:blipFill>
        <p:spPr bwMode="auto">
          <a:xfrm>
            <a:off x="622680" y="877529"/>
            <a:ext cx="7892670" cy="465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3470031" y="4204677"/>
            <a:ext cx="0" cy="1458929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39662" y="4164450"/>
            <a:ext cx="0" cy="1492507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471987" y="5687051"/>
            <a:ext cx="0" cy="60445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739662" y="5679236"/>
            <a:ext cx="0" cy="61497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t="2663" r="11268" b="2367"/>
          <a:stretch/>
        </p:blipFill>
        <p:spPr bwMode="auto">
          <a:xfrm>
            <a:off x="3536463" y="5663606"/>
            <a:ext cx="128954" cy="7901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3600940" y="2907324"/>
            <a:ext cx="0" cy="281353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6" name="Picture 1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6888" r="5497"/>
          <a:stretch/>
        </p:blipFill>
        <p:spPr>
          <a:xfrm>
            <a:off x="3620480" y="3235821"/>
            <a:ext cx="80107" cy="322335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3464172" y="4934141"/>
            <a:ext cx="26963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22681" y="871920"/>
            <a:ext cx="2978260" cy="584775"/>
          </a:xfrm>
          <a:prstGeom prst="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2D4A"/>
                </a:solidFill>
              </a:rPr>
              <a:t>Continuous data</a:t>
            </a:r>
          </a:p>
          <a:p>
            <a:r>
              <a:rPr lang="en-GB" sz="1600" dirty="0" err="1" smtClean="0">
                <a:solidFill>
                  <a:srgbClr val="002D4A"/>
                </a:solidFill>
              </a:rPr>
              <a:t>P</a:t>
            </a:r>
            <a:r>
              <a:rPr lang="en-GB" sz="1600" baseline="-25000" dirty="0" err="1" smtClean="0">
                <a:solidFill>
                  <a:srgbClr val="002D4A"/>
                </a:solidFill>
              </a:rPr>
              <a:t>atm</a:t>
            </a:r>
            <a:r>
              <a:rPr lang="en-GB" sz="1600" dirty="0" smtClean="0">
                <a:solidFill>
                  <a:srgbClr val="002D4A"/>
                </a:solidFill>
              </a:rPr>
              <a:t>, </a:t>
            </a:r>
            <a:r>
              <a:rPr lang="en-GB" sz="1600" dirty="0" err="1" smtClean="0">
                <a:solidFill>
                  <a:srgbClr val="002D4A"/>
                </a:solidFill>
              </a:rPr>
              <a:t>T</a:t>
            </a:r>
            <a:r>
              <a:rPr lang="en-GB" sz="1600" baseline="-25000" dirty="0" err="1" smtClean="0">
                <a:solidFill>
                  <a:srgbClr val="002D4A"/>
                </a:solidFill>
              </a:rPr>
              <a:t>air</a:t>
            </a:r>
            <a:r>
              <a:rPr lang="en-GB" sz="1600" dirty="0" smtClean="0">
                <a:solidFill>
                  <a:srgbClr val="002D4A"/>
                </a:solidFill>
              </a:rPr>
              <a:t>, </a:t>
            </a:r>
            <a:r>
              <a:rPr lang="en-GB" sz="1600" dirty="0" err="1" smtClean="0">
                <a:solidFill>
                  <a:srgbClr val="002D4A"/>
                </a:solidFill>
              </a:rPr>
              <a:t>P</a:t>
            </a:r>
            <a:r>
              <a:rPr lang="en-GB" sz="1600" baseline="-25000" dirty="0" err="1" smtClean="0">
                <a:solidFill>
                  <a:srgbClr val="002D4A"/>
                </a:solidFill>
              </a:rPr>
              <a:t>abs</a:t>
            </a:r>
            <a:r>
              <a:rPr lang="en-GB" sz="1600" dirty="0" smtClean="0">
                <a:solidFill>
                  <a:srgbClr val="002D4A"/>
                </a:solidFill>
              </a:rPr>
              <a:t>, T</a:t>
            </a:r>
            <a:r>
              <a:rPr lang="en-GB" sz="1600" baseline="-25000" dirty="0" smtClean="0">
                <a:solidFill>
                  <a:srgbClr val="002D4A"/>
                </a:solidFill>
              </a:rPr>
              <a:t>GW</a:t>
            </a:r>
            <a:r>
              <a:rPr lang="en-GB" sz="1600" dirty="0" smtClean="0">
                <a:solidFill>
                  <a:srgbClr val="002D4A"/>
                </a:solidFill>
              </a:rPr>
              <a:t> &amp; Spec. Cond.</a:t>
            </a:r>
            <a:endParaRPr lang="en-GB" sz="1600" dirty="0">
              <a:solidFill>
                <a:srgbClr val="002D4A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3399692" y="5656958"/>
            <a:ext cx="422031" cy="83359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3561862" y="3141785"/>
            <a:ext cx="197341" cy="50557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5572369" y="871920"/>
            <a:ext cx="2942981" cy="132343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2D4A"/>
                </a:solidFill>
              </a:rPr>
              <a:t>Site visits: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D4A"/>
                </a:solidFill>
              </a:rPr>
              <a:t>GW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rgbClr val="002D4A"/>
                </a:solidFill>
              </a:rPr>
              <a:t>Physico</a:t>
            </a:r>
            <a:r>
              <a:rPr lang="en-GB" sz="1600" dirty="0" smtClean="0">
                <a:solidFill>
                  <a:srgbClr val="002D4A"/>
                </a:solidFill>
              </a:rPr>
              <a:t>-chemical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D4A"/>
                </a:solidFill>
              </a:rPr>
              <a:t>Alkalinity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D4A"/>
                </a:solidFill>
              </a:rPr>
              <a:t>Samples for lab analyses / QA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931099" y="2680677"/>
            <a:ext cx="361026" cy="34933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7548851" y="2680676"/>
            <a:ext cx="382248" cy="64286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8292126" y="2680676"/>
            <a:ext cx="382246" cy="64286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7" name="Picture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8851" y="3323544"/>
            <a:ext cx="1125521" cy="83754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56" name="Oval 55"/>
          <p:cNvSpPr/>
          <p:nvPr/>
        </p:nvSpPr>
        <p:spPr>
          <a:xfrm>
            <a:off x="3126153" y="2825497"/>
            <a:ext cx="435707" cy="468200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2516554" y="3931139"/>
            <a:ext cx="933938" cy="945662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9" name="Straight Connector 58"/>
          <p:cNvCxnSpPr>
            <a:stCxn id="56" idx="0"/>
          </p:cNvCxnSpPr>
          <p:nvPr/>
        </p:nvCxnSpPr>
        <p:spPr>
          <a:xfrm flipH="1" flipV="1">
            <a:off x="2554516" y="2516793"/>
            <a:ext cx="789491" cy="308704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2557453" y="3293697"/>
            <a:ext cx="807005" cy="305673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8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5960" y="2512257"/>
            <a:ext cx="834042" cy="1094679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64" name="TextBox 63"/>
          <p:cNvSpPr txBox="1"/>
          <p:nvPr/>
        </p:nvSpPr>
        <p:spPr>
          <a:xfrm>
            <a:off x="5479326" y="5554806"/>
            <a:ext cx="3031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>
                <a:solidFill>
                  <a:srgbClr val="003560"/>
                </a:solidFill>
              </a:rPr>
              <a:t>Set up for groundwater sampling at well GW3</a:t>
            </a:r>
            <a:endParaRPr lang="en-GB" sz="1200" i="1" dirty="0">
              <a:solidFill>
                <a:srgbClr val="003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3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6" grpId="0" animBg="1"/>
      <p:bldP spid="38" grpId="0" animBg="1"/>
      <p:bldP spid="56" grpId="0" animBg="1"/>
      <p:bldP spid="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878758"/>
            <a:ext cx="7886700" cy="538782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GWL – Total head (raw data)</a:t>
            </a:r>
            <a:endParaRPr lang="en-GB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84" y="28874"/>
            <a:ext cx="1439266" cy="720547"/>
          </a:xfrm>
          <a:prstGeom prst="rect">
            <a:avLst/>
          </a:prstGeom>
        </p:spPr>
      </p:pic>
      <p:grpSp>
        <p:nvGrpSpPr>
          <p:cNvPr id="17" name="Groupe 16"/>
          <p:cNvGrpSpPr/>
          <p:nvPr/>
        </p:nvGrpSpPr>
        <p:grpSpPr>
          <a:xfrm>
            <a:off x="5697415" y="878758"/>
            <a:ext cx="2817935" cy="1557151"/>
            <a:chOff x="2953978" y="2587152"/>
            <a:chExt cx="2817935" cy="1557151"/>
          </a:xfrm>
        </p:grpSpPr>
        <p:pic>
          <p:nvPicPr>
            <p:cNvPr id="7" name="Picture 4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5" t="10057"/>
            <a:stretch/>
          </p:blipFill>
          <p:spPr>
            <a:xfrm>
              <a:off x="2953978" y="2587152"/>
              <a:ext cx="2817935" cy="1557151"/>
            </a:xfrm>
            <a:prstGeom prst="rect">
              <a:avLst/>
            </a:prstGeom>
          </p:spPr>
        </p:pic>
        <p:cxnSp>
          <p:nvCxnSpPr>
            <p:cNvPr id="8" name="Straight Connector 66"/>
            <p:cNvCxnSpPr/>
            <p:nvPr/>
          </p:nvCxnSpPr>
          <p:spPr>
            <a:xfrm>
              <a:off x="3769858" y="2936225"/>
              <a:ext cx="0" cy="68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67"/>
            <p:cNvCxnSpPr/>
            <p:nvPr/>
          </p:nvCxnSpPr>
          <p:spPr>
            <a:xfrm>
              <a:off x="3851604" y="2961625"/>
              <a:ext cx="0" cy="66600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68"/>
            <p:cNvCxnSpPr/>
            <p:nvPr/>
          </p:nvCxnSpPr>
          <p:spPr>
            <a:xfrm>
              <a:off x="4393852" y="3337103"/>
              <a:ext cx="0" cy="290386"/>
            </a:xfrm>
            <a:prstGeom prst="line">
              <a:avLst/>
            </a:prstGeom>
            <a:ln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69"/>
            <p:cNvCxnSpPr/>
            <p:nvPr/>
          </p:nvCxnSpPr>
          <p:spPr>
            <a:xfrm>
              <a:off x="4469072" y="3337103"/>
              <a:ext cx="0" cy="290386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TextBox 72"/>
            <p:cNvSpPr txBox="1"/>
            <p:nvPr/>
          </p:nvSpPr>
          <p:spPr>
            <a:xfrm>
              <a:off x="3378242" y="2636838"/>
              <a:ext cx="6811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000" b="1" dirty="0" smtClean="0">
                  <a:solidFill>
                    <a:schemeClr val="tx2">
                      <a:lumMod val="50000"/>
                    </a:schemeClr>
                  </a:solidFill>
                </a:rPr>
                <a:t>Δ</a:t>
              </a:r>
              <a:r>
                <a:rPr lang="en-GB" sz="1000" b="1" dirty="0" smtClean="0">
                  <a:solidFill>
                    <a:schemeClr val="tx2">
                      <a:lumMod val="50000"/>
                    </a:schemeClr>
                  </a:solidFill>
                </a:rPr>
                <a:t>t = 4-9h</a:t>
              </a:r>
              <a:endParaRPr lang="en-GB" sz="1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13" name="Straight Connector 73"/>
            <p:cNvCxnSpPr/>
            <p:nvPr/>
          </p:nvCxnSpPr>
          <p:spPr>
            <a:xfrm flipH="1">
              <a:off x="3381809" y="3337400"/>
              <a:ext cx="108726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74"/>
            <p:cNvCxnSpPr/>
            <p:nvPr/>
          </p:nvCxnSpPr>
          <p:spPr>
            <a:xfrm flipH="1">
              <a:off x="3378242" y="2966174"/>
              <a:ext cx="464264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75"/>
            <p:cNvCxnSpPr/>
            <p:nvPr/>
          </p:nvCxnSpPr>
          <p:spPr>
            <a:xfrm flipH="1">
              <a:off x="3385966" y="2937082"/>
              <a:ext cx="383892" cy="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76"/>
            <p:cNvCxnSpPr/>
            <p:nvPr/>
          </p:nvCxnSpPr>
          <p:spPr>
            <a:xfrm flipH="1">
              <a:off x="3381809" y="3337103"/>
              <a:ext cx="1012043" cy="0"/>
            </a:xfrm>
            <a:prstGeom prst="line">
              <a:avLst/>
            </a:prstGeom>
            <a:ln>
              <a:solidFill>
                <a:srgbClr val="0070C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3329354" y="1336430"/>
            <a:ext cx="195384" cy="4626707"/>
          </a:xfrm>
          <a:prstGeom prst="rect">
            <a:avLst/>
          </a:prstGeom>
          <a:noFill/>
          <a:ln>
            <a:solidFill>
              <a:srgbClr val="002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562498" y="5963137"/>
            <a:ext cx="432272" cy="0"/>
          </a:xfrm>
          <a:prstGeom prst="straightConnector1">
            <a:avLst/>
          </a:prstGeom>
          <a:ln>
            <a:solidFill>
              <a:srgbClr val="002D4A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427384" y="5621469"/>
            <a:ext cx="711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>
                <a:solidFill>
                  <a:srgbClr val="003560"/>
                </a:solidFill>
              </a:rPr>
              <a:t>Fracking</a:t>
            </a:r>
            <a:endParaRPr lang="en-GB" sz="1200" i="1" dirty="0">
              <a:solidFill>
                <a:srgbClr val="003560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4337539" y="1336430"/>
            <a:ext cx="0" cy="4626707"/>
          </a:xfrm>
          <a:prstGeom prst="line">
            <a:avLst/>
          </a:prstGeom>
          <a:ln w="19050">
            <a:solidFill>
              <a:srgbClr val="002D4A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ight Arrow 42"/>
          <p:cNvSpPr/>
          <p:nvPr/>
        </p:nvSpPr>
        <p:spPr>
          <a:xfrm>
            <a:off x="4348958" y="5751706"/>
            <a:ext cx="250092" cy="115083"/>
          </a:xfrm>
          <a:prstGeom prst="rightArrow">
            <a:avLst/>
          </a:prstGeom>
          <a:solidFill>
            <a:srgbClr val="003560"/>
          </a:solidFill>
          <a:ln>
            <a:solidFill>
              <a:srgbClr val="002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4607587" y="5655360"/>
            <a:ext cx="1181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3560"/>
                </a:solidFill>
              </a:rPr>
              <a:t>GWL increase</a:t>
            </a:r>
            <a:endParaRPr lang="en-GB" sz="1400" dirty="0">
              <a:solidFill>
                <a:srgbClr val="0035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8650" y="878758"/>
            <a:ext cx="2138983" cy="307777"/>
          </a:xfrm>
          <a:prstGeom prst="rect">
            <a:avLst/>
          </a:prstGeom>
          <a:ln>
            <a:solidFill>
              <a:srgbClr val="002D4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1400" dirty="0" err="1">
                <a:solidFill>
                  <a:srgbClr val="C00000"/>
                </a:solidFill>
              </a:rPr>
              <a:t>P</a:t>
            </a:r>
            <a:r>
              <a:rPr lang="en-GB" sz="1400" baseline="-25000" dirty="0" err="1">
                <a:solidFill>
                  <a:srgbClr val="C00000"/>
                </a:solidFill>
              </a:rPr>
              <a:t>abs</a:t>
            </a:r>
            <a:r>
              <a:rPr lang="en-GB" sz="1400" dirty="0"/>
              <a:t> </a:t>
            </a:r>
            <a:r>
              <a:rPr lang="en-GB" sz="1400" dirty="0" smtClean="0">
                <a:solidFill>
                  <a:srgbClr val="C00000"/>
                </a:solidFill>
              </a:rPr>
              <a:t>(head) </a:t>
            </a:r>
            <a:r>
              <a:rPr lang="en-GB" sz="1400" dirty="0" smtClean="0">
                <a:solidFill>
                  <a:schemeClr val="tx2">
                    <a:lumMod val="50000"/>
                  </a:schemeClr>
                </a:solidFill>
              </a:rPr>
              <a:t>= </a:t>
            </a:r>
            <a:r>
              <a:rPr lang="en-GB" sz="1400" dirty="0" err="1">
                <a:solidFill>
                  <a:schemeClr val="tx1"/>
                </a:solidFill>
              </a:rPr>
              <a:t>P</a:t>
            </a:r>
            <a:r>
              <a:rPr lang="en-GB" sz="1400" baseline="-25000" dirty="0" err="1">
                <a:solidFill>
                  <a:schemeClr val="tx1"/>
                </a:solidFill>
              </a:rPr>
              <a:t>w</a:t>
            </a:r>
            <a:r>
              <a:rPr lang="en-GB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1400" dirty="0" smtClean="0">
                <a:solidFill>
                  <a:schemeClr val="tx2">
                    <a:lumMod val="50000"/>
                  </a:schemeClr>
                </a:solidFill>
              </a:rPr>
              <a:t>(WL) + </a:t>
            </a:r>
            <a:r>
              <a:rPr lang="en-GB" sz="1400" dirty="0" err="1">
                <a:solidFill>
                  <a:srgbClr val="0070C0"/>
                </a:solidFill>
              </a:rPr>
              <a:t>P</a:t>
            </a:r>
            <a:r>
              <a:rPr lang="en-GB" sz="1400" baseline="-25000" dirty="0" err="1">
                <a:solidFill>
                  <a:srgbClr val="0070C0"/>
                </a:solidFill>
              </a:rPr>
              <a:t>atm</a:t>
            </a:r>
            <a:endParaRPr lang="en-GB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1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878758"/>
            <a:ext cx="7886700" cy="538782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GWL – Total head (raw data)</a:t>
            </a:r>
            <a:endParaRPr lang="en-GB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84" y="28874"/>
            <a:ext cx="1439266" cy="72054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329354" y="1336430"/>
            <a:ext cx="195384" cy="4626707"/>
          </a:xfrm>
          <a:prstGeom prst="rect">
            <a:avLst/>
          </a:prstGeom>
          <a:noFill/>
          <a:ln>
            <a:solidFill>
              <a:srgbClr val="002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562498" y="5963137"/>
            <a:ext cx="432272" cy="0"/>
          </a:xfrm>
          <a:prstGeom prst="straightConnector1">
            <a:avLst/>
          </a:prstGeom>
          <a:ln>
            <a:solidFill>
              <a:srgbClr val="002D4A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27384" y="5621469"/>
            <a:ext cx="711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>
                <a:solidFill>
                  <a:srgbClr val="003560"/>
                </a:solidFill>
              </a:rPr>
              <a:t>Fracking</a:t>
            </a:r>
            <a:endParaRPr lang="en-GB" sz="1200" i="1" dirty="0">
              <a:solidFill>
                <a:srgbClr val="00356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906621" y="1336433"/>
            <a:ext cx="0" cy="4626707"/>
          </a:xfrm>
          <a:prstGeom prst="line">
            <a:avLst/>
          </a:prstGeom>
          <a:ln w="19050">
            <a:solidFill>
              <a:srgbClr val="002D4A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Arrow 21"/>
          <p:cNvSpPr/>
          <p:nvPr/>
        </p:nvSpPr>
        <p:spPr>
          <a:xfrm>
            <a:off x="2918040" y="5751709"/>
            <a:ext cx="250092" cy="115083"/>
          </a:xfrm>
          <a:prstGeom prst="rightArrow">
            <a:avLst/>
          </a:prstGeom>
          <a:solidFill>
            <a:srgbClr val="003560"/>
          </a:solidFill>
          <a:ln>
            <a:solidFill>
              <a:srgbClr val="002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3176669" y="5655363"/>
            <a:ext cx="1229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3560"/>
                </a:solidFill>
              </a:rPr>
              <a:t>GWL decrease</a:t>
            </a:r>
            <a:endParaRPr lang="en-GB" sz="1400" dirty="0">
              <a:solidFill>
                <a:srgbClr val="0035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8650" y="878758"/>
            <a:ext cx="2138983" cy="307777"/>
          </a:xfrm>
          <a:prstGeom prst="rect">
            <a:avLst/>
          </a:prstGeom>
          <a:ln>
            <a:solidFill>
              <a:srgbClr val="002D4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1400" dirty="0" err="1">
                <a:solidFill>
                  <a:srgbClr val="C00000"/>
                </a:solidFill>
              </a:rPr>
              <a:t>P</a:t>
            </a:r>
            <a:r>
              <a:rPr lang="en-GB" sz="1400" baseline="-25000" dirty="0" err="1">
                <a:solidFill>
                  <a:srgbClr val="C00000"/>
                </a:solidFill>
              </a:rPr>
              <a:t>abs</a:t>
            </a:r>
            <a:r>
              <a:rPr lang="en-GB" sz="1400" dirty="0"/>
              <a:t> </a:t>
            </a:r>
            <a:r>
              <a:rPr lang="en-GB" sz="1400" dirty="0" smtClean="0">
                <a:solidFill>
                  <a:srgbClr val="C00000"/>
                </a:solidFill>
              </a:rPr>
              <a:t>(head) </a:t>
            </a:r>
            <a:r>
              <a:rPr lang="en-GB" sz="1400" dirty="0" smtClean="0">
                <a:solidFill>
                  <a:schemeClr val="tx2">
                    <a:lumMod val="50000"/>
                  </a:schemeClr>
                </a:solidFill>
              </a:rPr>
              <a:t>= </a:t>
            </a:r>
            <a:r>
              <a:rPr lang="en-GB" sz="1400" dirty="0" err="1">
                <a:solidFill>
                  <a:schemeClr val="tx1"/>
                </a:solidFill>
              </a:rPr>
              <a:t>P</a:t>
            </a:r>
            <a:r>
              <a:rPr lang="en-GB" sz="1400" baseline="-25000" dirty="0" err="1">
                <a:solidFill>
                  <a:schemeClr val="tx1"/>
                </a:solidFill>
              </a:rPr>
              <a:t>w</a:t>
            </a:r>
            <a:r>
              <a:rPr lang="en-GB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1400" dirty="0" smtClean="0">
                <a:solidFill>
                  <a:schemeClr val="tx2">
                    <a:lumMod val="50000"/>
                  </a:schemeClr>
                </a:solidFill>
              </a:rPr>
              <a:t>(WL) + </a:t>
            </a:r>
            <a:r>
              <a:rPr lang="en-GB" sz="1400" dirty="0" err="1">
                <a:solidFill>
                  <a:srgbClr val="0070C0"/>
                </a:solidFill>
              </a:rPr>
              <a:t>P</a:t>
            </a:r>
            <a:r>
              <a:rPr lang="en-GB" sz="1400" baseline="-25000" dirty="0" err="1">
                <a:solidFill>
                  <a:srgbClr val="0070C0"/>
                </a:solidFill>
              </a:rPr>
              <a:t>atm</a:t>
            </a:r>
            <a:endParaRPr lang="en-GB" sz="1400" dirty="0">
              <a:solidFill>
                <a:srgbClr val="0070C0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5713046" y="878758"/>
            <a:ext cx="2802304" cy="1530270"/>
            <a:chOff x="5713046" y="878758"/>
            <a:chExt cx="2802304" cy="1530270"/>
          </a:xfrm>
        </p:grpSpPr>
        <p:grpSp>
          <p:nvGrpSpPr>
            <p:cNvPr id="36" name="Groupe 35"/>
            <p:cNvGrpSpPr/>
            <p:nvPr/>
          </p:nvGrpSpPr>
          <p:grpSpPr>
            <a:xfrm>
              <a:off x="5713046" y="878758"/>
              <a:ext cx="2802304" cy="1530270"/>
              <a:chOff x="5713046" y="1078523"/>
              <a:chExt cx="2802304" cy="1530270"/>
            </a:xfrm>
          </p:grpSpPr>
          <p:pic>
            <p:nvPicPr>
              <p:cNvPr id="18" name="Picture 47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64" t="11610" r="1"/>
              <a:stretch/>
            </p:blipFill>
            <p:spPr>
              <a:xfrm>
                <a:off x="5713046" y="1078523"/>
                <a:ext cx="2802304" cy="1530270"/>
              </a:xfrm>
              <a:prstGeom prst="rect">
                <a:avLst/>
              </a:prstGeom>
            </p:spPr>
          </p:pic>
          <p:cxnSp>
            <p:nvCxnSpPr>
              <p:cNvPr id="28" name="Straight Connector 40"/>
              <p:cNvCxnSpPr/>
              <p:nvPr/>
            </p:nvCxnSpPr>
            <p:spPr>
              <a:xfrm flipH="1">
                <a:off x="6144033" y="1506773"/>
                <a:ext cx="378000" cy="3833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41"/>
              <p:cNvCxnSpPr/>
              <p:nvPr/>
            </p:nvCxnSpPr>
            <p:spPr>
              <a:xfrm flipH="1">
                <a:off x="6144033" y="1427348"/>
                <a:ext cx="378000" cy="0"/>
              </a:xfrm>
              <a:prstGeom prst="line">
                <a:avLst/>
              </a:prstGeom>
              <a:ln>
                <a:solidFill>
                  <a:srgbClr val="0070C0"/>
                </a:solidFill>
                <a:prstDash val="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42"/>
              <p:cNvCxnSpPr/>
              <p:nvPr/>
            </p:nvCxnSpPr>
            <p:spPr>
              <a:xfrm flipH="1">
                <a:off x="6132679" y="1853527"/>
                <a:ext cx="1044000" cy="0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43"/>
              <p:cNvCxnSpPr/>
              <p:nvPr/>
            </p:nvCxnSpPr>
            <p:spPr>
              <a:xfrm flipH="1" flipV="1">
                <a:off x="6144033" y="1793019"/>
                <a:ext cx="1032646" cy="0"/>
              </a:xfrm>
              <a:prstGeom prst="line">
                <a:avLst/>
              </a:prstGeom>
              <a:ln>
                <a:solidFill>
                  <a:srgbClr val="0070C0"/>
                </a:solidFill>
                <a:prstDash val="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55"/>
            <p:cNvSpPr txBox="1"/>
            <p:nvPr/>
          </p:nvSpPr>
          <p:spPr>
            <a:xfrm>
              <a:off x="6144033" y="929263"/>
              <a:ext cx="8718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000" b="1" dirty="0" smtClean="0">
                  <a:solidFill>
                    <a:schemeClr val="tx2">
                      <a:lumMod val="50000"/>
                    </a:schemeClr>
                  </a:solidFill>
                </a:rPr>
                <a:t>Δ</a:t>
              </a:r>
              <a:r>
                <a:rPr lang="en-GB" sz="1000" b="1" dirty="0" smtClean="0">
                  <a:solidFill>
                    <a:schemeClr val="tx2">
                      <a:lumMod val="50000"/>
                    </a:schemeClr>
                  </a:solidFill>
                </a:rPr>
                <a:t>t = </a:t>
              </a:r>
              <a:r>
                <a:rPr lang="en-GB" sz="1000" b="1" dirty="0" smtClean="0">
                  <a:solidFill>
                    <a:schemeClr val="tx2">
                      <a:lumMod val="50000"/>
                    </a:schemeClr>
                  </a:solidFill>
                </a:rPr>
                <a:t>0</a:t>
              </a:r>
              <a:endParaRPr lang="en-GB" sz="1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531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GWL – Total head (raw data)</a:t>
            </a:r>
            <a:endParaRPr lang="en-GB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84" y="28874"/>
            <a:ext cx="1439266" cy="720547"/>
          </a:xfrm>
          <a:prstGeom prst="rect">
            <a:avLst/>
          </a:prstGeom>
        </p:spPr>
      </p:pic>
      <p:pic>
        <p:nvPicPr>
          <p:cNvPr id="31" name="Content Placeholder 3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878758"/>
            <a:ext cx="7886700" cy="5387822"/>
          </a:xfrm>
        </p:spPr>
      </p:pic>
      <p:grpSp>
        <p:nvGrpSpPr>
          <p:cNvPr id="32" name="Groupe 48"/>
          <p:cNvGrpSpPr>
            <a:grpSpLocks noChangeAspect="1"/>
          </p:cNvGrpSpPr>
          <p:nvPr/>
        </p:nvGrpSpPr>
        <p:grpSpPr>
          <a:xfrm>
            <a:off x="5322276" y="878758"/>
            <a:ext cx="3193074" cy="1772420"/>
            <a:chOff x="4582219" y="2986123"/>
            <a:chExt cx="2791947" cy="1549761"/>
          </a:xfrm>
        </p:grpSpPr>
        <p:pic>
          <p:nvPicPr>
            <p:cNvPr id="33" name="Picture 3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8" t="10484"/>
            <a:stretch/>
          </p:blipFill>
          <p:spPr>
            <a:xfrm>
              <a:off x="4582219" y="2986123"/>
              <a:ext cx="2791947" cy="1549761"/>
            </a:xfrm>
            <a:prstGeom prst="rect">
              <a:avLst/>
            </a:prstGeom>
          </p:spPr>
        </p:pic>
        <p:cxnSp>
          <p:nvCxnSpPr>
            <p:cNvPr id="34" name="Straight Connector 49"/>
            <p:cNvCxnSpPr/>
            <p:nvPr/>
          </p:nvCxnSpPr>
          <p:spPr>
            <a:xfrm>
              <a:off x="5407194" y="3639886"/>
              <a:ext cx="0" cy="378000"/>
            </a:xfrm>
            <a:prstGeom prst="line">
              <a:avLst/>
            </a:prstGeom>
            <a:ln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50"/>
            <p:cNvCxnSpPr/>
            <p:nvPr/>
          </p:nvCxnSpPr>
          <p:spPr>
            <a:xfrm>
              <a:off x="5566609" y="3419238"/>
              <a:ext cx="0" cy="59400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51"/>
            <p:cNvCxnSpPr/>
            <p:nvPr/>
          </p:nvCxnSpPr>
          <p:spPr>
            <a:xfrm>
              <a:off x="6028804" y="3793081"/>
              <a:ext cx="0" cy="234000"/>
            </a:xfrm>
            <a:prstGeom prst="line">
              <a:avLst/>
            </a:prstGeom>
            <a:ln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52"/>
            <p:cNvCxnSpPr/>
            <p:nvPr/>
          </p:nvCxnSpPr>
          <p:spPr>
            <a:xfrm>
              <a:off x="6279333" y="3509086"/>
              <a:ext cx="0" cy="50400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8" name="TextBox 55"/>
            <p:cNvSpPr txBox="1"/>
            <p:nvPr/>
          </p:nvSpPr>
          <p:spPr>
            <a:xfrm>
              <a:off x="5027124" y="3030160"/>
              <a:ext cx="7623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000" b="1" dirty="0" smtClean="0">
                  <a:solidFill>
                    <a:schemeClr val="tx2">
                      <a:lumMod val="50000"/>
                    </a:schemeClr>
                  </a:solidFill>
                </a:rPr>
                <a:t>Δ</a:t>
              </a:r>
              <a:r>
                <a:rPr lang="en-GB" sz="1000" b="1" dirty="0" smtClean="0">
                  <a:solidFill>
                    <a:schemeClr val="tx2">
                      <a:lumMod val="50000"/>
                    </a:schemeClr>
                  </a:solidFill>
                </a:rPr>
                <a:t>t = 7-22h</a:t>
              </a:r>
              <a:endParaRPr lang="en-GB" sz="1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39" name="Straight Connector 56"/>
            <p:cNvCxnSpPr/>
            <p:nvPr/>
          </p:nvCxnSpPr>
          <p:spPr>
            <a:xfrm flipH="1">
              <a:off x="5015313" y="3405761"/>
              <a:ext cx="558000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57"/>
            <p:cNvCxnSpPr/>
            <p:nvPr/>
          </p:nvCxnSpPr>
          <p:spPr>
            <a:xfrm flipH="1">
              <a:off x="5015313" y="3641122"/>
              <a:ext cx="383892" cy="0"/>
            </a:xfrm>
            <a:prstGeom prst="line">
              <a:avLst/>
            </a:prstGeom>
            <a:ln>
              <a:solidFill>
                <a:srgbClr val="0070C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58"/>
            <p:cNvCxnSpPr/>
            <p:nvPr/>
          </p:nvCxnSpPr>
          <p:spPr>
            <a:xfrm flipH="1">
              <a:off x="5015313" y="3507376"/>
              <a:ext cx="1260000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59"/>
            <p:cNvCxnSpPr/>
            <p:nvPr/>
          </p:nvCxnSpPr>
          <p:spPr>
            <a:xfrm flipH="1">
              <a:off x="5015313" y="3797486"/>
              <a:ext cx="1008000" cy="0"/>
            </a:xfrm>
            <a:prstGeom prst="line">
              <a:avLst/>
            </a:prstGeom>
            <a:ln>
              <a:solidFill>
                <a:srgbClr val="0070C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3" name="Rectangle 42"/>
          <p:cNvSpPr/>
          <p:nvPr/>
        </p:nvSpPr>
        <p:spPr>
          <a:xfrm>
            <a:off x="3329354" y="1336430"/>
            <a:ext cx="195384" cy="4626707"/>
          </a:xfrm>
          <a:prstGeom prst="rect">
            <a:avLst/>
          </a:prstGeom>
          <a:noFill/>
          <a:ln>
            <a:solidFill>
              <a:srgbClr val="002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6562498" y="5963137"/>
            <a:ext cx="432272" cy="0"/>
          </a:xfrm>
          <a:prstGeom prst="straightConnector1">
            <a:avLst/>
          </a:prstGeom>
          <a:ln>
            <a:solidFill>
              <a:srgbClr val="002D4A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427384" y="5621469"/>
            <a:ext cx="711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>
                <a:solidFill>
                  <a:srgbClr val="003560"/>
                </a:solidFill>
              </a:rPr>
              <a:t>Fracking</a:t>
            </a:r>
            <a:endParaRPr lang="en-GB" sz="1200" i="1" dirty="0">
              <a:solidFill>
                <a:srgbClr val="003560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2422068" y="1336430"/>
            <a:ext cx="0" cy="4626707"/>
          </a:xfrm>
          <a:prstGeom prst="line">
            <a:avLst/>
          </a:prstGeom>
          <a:ln w="19050">
            <a:solidFill>
              <a:srgbClr val="002D4A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ight Arrow 46"/>
          <p:cNvSpPr/>
          <p:nvPr/>
        </p:nvSpPr>
        <p:spPr>
          <a:xfrm>
            <a:off x="2433487" y="5751706"/>
            <a:ext cx="250092" cy="115083"/>
          </a:xfrm>
          <a:prstGeom prst="rightArrow">
            <a:avLst/>
          </a:prstGeom>
          <a:solidFill>
            <a:srgbClr val="003560"/>
          </a:solidFill>
          <a:ln>
            <a:solidFill>
              <a:srgbClr val="002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2692116" y="5655360"/>
            <a:ext cx="1181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3560"/>
                </a:solidFill>
              </a:rPr>
              <a:t>GWL increase</a:t>
            </a:r>
            <a:endParaRPr lang="en-GB" sz="1400" dirty="0">
              <a:solidFill>
                <a:srgbClr val="00356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2683579" y="4095262"/>
            <a:ext cx="309713" cy="226646"/>
          </a:xfrm>
          <a:prstGeom prst="straightConnector1">
            <a:avLst/>
          </a:prstGeom>
          <a:ln>
            <a:solidFill>
              <a:srgbClr val="002D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3900577" y="4001477"/>
            <a:ext cx="223022" cy="187569"/>
          </a:xfrm>
          <a:prstGeom prst="straightConnector1">
            <a:avLst/>
          </a:prstGeom>
          <a:ln>
            <a:solidFill>
              <a:srgbClr val="002D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5034955" y="3478884"/>
            <a:ext cx="223022" cy="187569"/>
          </a:xfrm>
          <a:prstGeom prst="straightConnector1">
            <a:avLst/>
          </a:prstGeom>
          <a:ln>
            <a:solidFill>
              <a:srgbClr val="002D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6731762" y="3663670"/>
            <a:ext cx="223022" cy="187569"/>
          </a:xfrm>
          <a:prstGeom prst="straightConnector1">
            <a:avLst/>
          </a:prstGeom>
          <a:ln>
            <a:solidFill>
              <a:srgbClr val="002D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28650" y="878758"/>
            <a:ext cx="2138983" cy="307777"/>
          </a:xfrm>
          <a:prstGeom prst="rect">
            <a:avLst/>
          </a:prstGeom>
          <a:ln>
            <a:solidFill>
              <a:srgbClr val="002D4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1400" dirty="0" err="1">
                <a:solidFill>
                  <a:srgbClr val="C00000"/>
                </a:solidFill>
              </a:rPr>
              <a:t>P</a:t>
            </a:r>
            <a:r>
              <a:rPr lang="en-GB" sz="1400" baseline="-25000" dirty="0" err="1">
                <a:solidFill>
                  <a:srgbClr val="C00000"/>
                </a:solidFill>
              </a:rPr>
              <a:t>abs</a:t>
            </a:r>
            <a:r>
              <a:rPr lang="en-GB" sz="1400" dirty="0"/>
              <a:t> </a:t>
            </a:r>
            <a:r>
              <a:rPr lang="en-GB" sz="1400" dirty="0" smtClean="0">
                <a:solidFill>
                  <a:srgbClr val="C00000"/>
                </a:solidFill>
              </a:rPr>
              <a:t>(head) </a:t>
            </a:r>
            <a:r>
              <a:rPr lang="en-GB" sz="1400" dirty="0" smtClean="0">
                <a:solidFill>
                  <a:schemeClr val="tx2">
                    <a:lumMod val="50000"/>
                  </a:schemeClr>
                </a:solidFill>
              </a:rPr>
              <a:t>= </a:t>
            </a:r>
            <a:r>
              <a:rPr lang="en-GB" sz="1400" dirty="0" err="1">
                <a:solidFill>
                  <a:schemeClr val="tx1"/>
                </a:solidFill>
              </a:rPr>
              <a:t>P</a:t>
            </a:r>
            <a:r>
              <a:rPr lang="en-GB" sz="1400" baseline="-25000" dirty="0" err="1">
                <a:solidFill>
                  <a:schemeClr val="tx1"/>
                </a:solidFill>
              </a:rPr>
              <a:t>w</a:t>
            </a:r>
            <a:r>
              <a:rPr lang="en-GB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1400" dirty="0" smtClean="0">
                <a:solidFill>
                  <a:schemeClr val="tx2">
                    <a:lumMod val="50000"/>
                  </a:schemeClr>
                </a:solidFill>
              </a:rPr>
              <a:t>(WL) + </a:t>
            </a:r>
            <a:r>
              <a:rPr lang="en-GB" sz="1400" dirty="0" err="1">
                <a:solidFill>
                  <a:srgbClr val="0070C0"/>
                </a:solidFill>
              </a:rPr>
              <a:t>P</a:t>
            </a:r>
            <a:r>
              <a:rPr lang="en-GB" sz="1400" baseline="-25000" dirty="0" err="1">
                <a:solidFill>
                  <a:srgbClr val="0070C0"/>
                </a:solidFill>
              </a:rPr>
              <a:t>atm</a:t>
            </a:r>
            <a:endParaRPr lang="en-GB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07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GWL – Total head (raw data)</a:t>
            </a:r>
            <a:endParaRPr lang="en-GB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84" y="28874"/>
            <a:ext cx="1439266" cy="720547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878758"/>
            <a:ext cx="7886700" cy="5387822"/>
          </a:xfrm>
        </p:spPr>
      </p:pic>
      <p:grpSp>
        <p:nvGrpSpPr>
          <p:cNvPr id="19" name="Groupe 49"/>
          <p:cNvGrpSpPr>
            <a:grpSpLocks noChangeAspect="1"/>
          </p:cNvGrpSpPr>
          <p:nvPr/>
        </p:nvGrpSpPr>
        <p:grpSpPr>
          <a:xfrm>
            <a:off x="5259506" y="878758"/>
            <a:ext cx="3255844" cy="1772420"/>
            <a:chOff x="4526014" y="4715358"/>
            <a:chExt cx="2846832" cy="1549761"/>
          </a:xfrm>
        </p:grpSpPr>
        <p:pic>
          <p:nvPicPr>
            <p:cNvPr id="20" name="Picture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484"/>
            <a:stretch/>
          </p:blipFill>
          <p:spPr>
            <a:xfrm>
              <a:off x="4526014" y="4715358"/>
              <a:ext cx="2846832" cy="1549761"/>
            </a:xfrm>
            <a:prstGeom prst="rect">
              <a:avLst/>
            </a:prstGeom>
          </p:spPr>
        </p:pic>
        <p:cxnSp>
          <p:nvCxnSpPr>
            <p:cNvPr id="21" name="Straight Connector 17"/>
            <p:cNvCxnSpPr/>
            <p:nvPr/>
          </p:nvCxnSpPr>
          <p:spPr>
            <a:xfrm>
              <a:off x="5396775" y="5064478"/>
              <a:ext cx="0" cy="684000"/>
            </a:xfrm>
            <a:prstGeom prst="line">
              <a:avLst/>
            </a:prstGeom>
            <a:ln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8"/>
            <p:cNvCxnSpPr/>
            <p:nvPr/>
          </p:nvCxnSpPr>
          <p:spPr>
            <a:xfrm>
              <a:off x="5513290" y="5089094"/>
              <a:ext cx="0" cy="64800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19"/>
            <p:cNvCxnSpPr/>
            <p:nvPr/>
          </p:nvCxnSpPr>
          <p:spPr>
            <a:xfrm>
              <a:off x="6010149" y="5469472"/>
              <a:ext cx="0" cy="270000"/>
            </a:xfrm>
            <a:prstGeom prst="line">
              <a:avLst/>
            </a:prstGeom>
            <a:ln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0"/>
            <p:cNvCxnSpPr/>
            <p:nvPr/>
          </p:nvCxnSpPr>
          <p:spPr>
            <a:xfrm>
              <a:off x="6096714" y="5418669"/>
              <a:ext cx="0" cy="32400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3"/>
            <p:cNvCxnSpPr/>
            <p:nvPr/>
          </p:nvCxnSpPr>
          <p:spPr>
            <a:xfrm flipH="1">
              <a:off x="4998714" y="5422990"/>
              <a:ext cx="1098000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4"/>
            <p:cNvCxnSpPr/>
            <p:nvPr/>
          </p:nvCxnSpPr>
          <p:spPr>
            <a:xfrm flipH="1">
              <a:off x="5008371" y="5469419"/>
              <a:ext cx="1008000" cy="0"/>
            </a:xfrm>
            <a:prstGeom prst="line">
              <a:avLst/>
            </a:prstGeom>
            <a:ln>
              <a:solidFill>
                <a:srgbClr val="0070C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5"/>
            <p:cNvCxnSpPr/>
            <p:nvPr/>
          </p:nvCxnSpPr>
          <p:spPr>
            <a:xfrm flipH="1">
              <a:off x="5003086" y="5058181"/>
              <a:ext cx="396000" cy="0"/>
            </a:xfrm>
            <a:prstGeom prst="line">
              <a:avLst/>
            </a:prstGeom>
            <a:ln>
              <a:solidFill>
                <a:srgbClr val="0070C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6"/>
            <p:cNvCxnSpPr/>
            <p:nvPr/>
          </p:nvCxnSpPr>
          <p:spPr>
            <a:xfrm flipH="1">
              <a:off x="5016735" y="5089094"/>
              <a:ext cx="496555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TextBox 27"/>
            <p:cNvSpPr txBox="1"/>
            <p:nvPr/>
          </p:nvSpPr>
          <p:spPr>
            <a:xfrm>
              <a:off x="5002285" y="4759570"/>
              <a:ext cx="8108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000" b="1" dirty="0" smtClean="0">
                  <a:solidFill>
                    <a:schemeClr val="tx2">
                      <a:lumMod val="50000"/>
                    </a:schemeClr>
                  </a:solidFill>
                </a:rPr>
                <a:t>Δ</a:t>
              </a:r>
              <a:r>
                <a:rPr lang="en-GB" sz="1000" b="1" dirty="0" smtClean="0">
                  <a:solidFill>
                    <a:schemeClr val="tx2">
                      <a:lumMod val="50000"/>
                    </a:schemeClr>
                  </a:solidFill>
                </a:rPr>
                <a:t>t = 10-14h</a:t>
              </a:r>
              <a:endParaRPr lang="en-GB" sz="1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3329354" y="1336430"/>
            <a:ext cx="195384" cy="4626707"/>
          </a:xfrm>
          <a:prstGeom prst="rect">
            <a:avLst/>
          </a:prstGeom>
          <a:noFill/>
          <a:ln>
            <a:solidFill>
              <a:srgbClr val="0035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D4A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6562498" y="5963137"/>
            <a:ext cx="432272" cy="0"/>
          </a:xfrm>
          <a:prstGeom prst="straightConnector1">
            <a:avLst/>
          </a:prstGeom>
          <a:ln>
            <a:solidFill>
              <a:srgbClr val="0035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427384" y="5621469"/>
            <a:ext cx="711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>
                <a:solidFill>
                  <a:srgbClr val="003560"/>
                </a:solidFill>
              </a:rPr>
              <a:t>Fracking</a:t>
            </a:r>
            <a:endParaRPr lang="en-GB" sz="1200" i="1" dirty="0">
              <a:solidFill>
                <a:srgbClr val="003560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3398991" y="1336430"/>
            <a:ext cx="0" cy="4626707"/>
          </a:xfrm>
          <a:prstGeom prst="line">
            <a:avLst/>
          </a:prstGeom>
          <a:ln w="19050">
            <a:solidFill>
              <a:srgbClr val="00356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ight Arrow 45"/>
          <p:cNvSpPr/>
          <p:nvPr/>
        </p:nvSpPr>
        <p:spPr>
          <a:xfrm>
            <a:off x="3410410" y="5751706"/>
            <a:ext cx="250092" cy="115083"/>
          </a:xfrm>
          <a:prstGeom prst="rightArrow">
            <a:avLst/>
          </a:prstGeom>
          <a:solidFill>
            <a:srgbClr val="003560"/>
          </a:solidFill>
          <a:ln>
            <a:solidFill>
              <a:srgbClr val="002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3669039" y="5655360"/>
            <a:ext cx="1204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3560"/>
                </a:solidFill>
              </a:rPr>
              <a:t>GWL constant</a:t>
            </a:r>
            <a:endParaRPr lang="en-GB" sz="1400" dirty="0">
              <a:solidFill>
                <a:srgbClr val="00356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28650" y="878758"/>
            <a:ext cx="2138983" cy="307777"/>
          </a:xfrm>
          <a:prstGeom prst="rect">
            <a:avLst/>
          </a:prstGeom>
          <a:ln>
            <a:solidFill>
              <a:srgbClr val="002D4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1400" dirty="0" err="1">
                <a:solidFill>
                  <a:srgbClr val="C00000"/>
                </a:solidFill>
              </a:rPr>
              <a:t>P</a:t>
            </a:r>
            <a:r>
              <a:rPr lang="en-GB" sz="1400" baseline="-25000" dirty="0" err="1">
                <a:solidFill>
                  <a:srgbClr val="C00000"/>
                </a:solidFill>
              </a:rPr>
              <a:t>abs</a:t>
            </a:r>
            <a:r>
              <a:rPr lang="en-GB" sz="1400" dirty="0"/>
              <a:t> </a:t>
            </a:r>
            <a:r>
              <a:rPr lang="en-GB" sz="1400" dirty="0" smtClean="0">
                <a:solidFill>
                  <a:srgbClr val="C00000"/>
                </a:solidFill>
              </a:rPr>
              <a:t>(head) </a:t>
            </a:r>
            <a:r>
              <a:rPr lang="en-GB" sz="1400" dirty="0" smtClean="0">
                <a:solidFill>
                  <a:schemeClr val="tx2">
                    <a:lumMod val="50000"/>
                  </a:schemeClr>
                </a:solidFill>
              </a:rPr>
              <a:t>= </a:t>
            </a:r>
            <a:r>
              <a:rPr lang="en-GB" sz="1400" dirty="0" err="1">
                <a:solidFill>
                  <a:schemeClr val="tx1"/>
                </a:solidFill>
              </a:rPr>
              <a:t>P</a:t>
            </a:r>
            <a:r>
              <a:rPr lang="en-GB" sz="1400" baseline="-25000" dirty="0" err="1">
                <a:solidFill>
                  <a:schemeClr val="tx1"/>
                </a:solidFill>
              </a:rPr>
              <a:t>w</a:t>
            </a:r>
            <a:r>
              <a:rPr lang="en-GB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1400" dirty="0" smtClean="0">
                <a:solidFill>
                  <a:schemeClr val="tx2">
                    <a:lumMod val="50000"/>
                  </a:schemeClr>
                </a:solidFill>
              </a:rPr>
              <a:t>(WL) + </a:t>
            </a:r>
            <a:r>
              <a:rPr lang="en-GB" sz="1400" dirty="0" err="1">
                <a:solidFill>
                  <a:srgbClr val="0070C0"/>
                </a:solidFill>
              </a:rPr>
              <a:t>P</a:t>
            </a:r>
            <a:r>
              <a:rPr lang="en-GB" sz="1400" baseline="-25000" dirty="0" err="1">
                <a:solidFill>
                  <a:srgbClr val="0070C0"/>
                </a:solidFill>
              </a:rPr>
              <a:t>atm</a:t>
            </a:r>
            <a:endParaRPr lang="en-GB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17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Closed wells: </a:t>
            </a:r>
          </a:p>
          <a:p>
            <a:pPr lvl="1"/>
            <a:r>
              <a:rPr lang="en-GB" dirty="0" smtClean="0"/>
              <a:t>Changes measured in the well reflect changes in the aquifer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Opened wells:</a:t>
            </a:r>
          </a:p>
          <a:p>
            <a:pPr lvl="1"/>
            <a:r>
              <a:rPr lang="en-GB" dirty="0"/>
              <a:t>Imbalance </a:t>
            </a:r>
            <a:r>
              <a:rPr lang="en-GB" dirty="0" smtClean="0"/>
              <a:t>between </a:t>
            </a:r>
            <a:r>
              <a:rPr lang="en-GB" dirty="0"/>
              <a:t>water inside the well and </a:t>
            </a:r>
            <a:r>
              <a:rPr lang="en-GB" dirty="0" smtClean="0"/>
              <a:t>water in the aquifer</a:t>
            </a:r>
            <a:endParaRPr lang="en-GB" dirty="0"/>
          </a:p>
          <a:p>
            <a:pPr lvl="1"/>
            <a:endParaRPr lang="en-GB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GWL – Barometric correction</a:t>
            </a: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196123" y="2243025"/>
            <a:ext cx="0" cy="2641600"/>
          </a:xfrm>
          <a:prstGeom prst="line">
            <a:avLst/>
          </a:prstGeom>
          <a:ln>
            <a:solidFill>
              <a:srgbClr val="0035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645508" y="2243025"/>
            <a:ext cx="0" cy="2641600"/>
          </a:xfrm>
          <a:prstGeom prst="line">
            <a:avLst/>
          </a:prstGeom>
          <a:ln>
            <a:solidFill>
              <a:srgbClr val="0035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196123" y="2243025"/>
            <a:ext cx="449385" cy="0"/>
          </a:xfrm>
          <a:prstGeom prst="line">
            <a:avLst/>
          </a:prstGeom>
          <a:ln>
            <a:solidFill>
              <a:srgbClr val="0035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2196123" y="4884625"/>
            <a:ext cx="0" cy="707292"/>
          </a:xfrm>
          <a:prstGeom prst="line">
            <a:avLst/>
          </a:prstGeom>
          <a:ln>
            <a:solidFill>
              <a:srgbClr val="0035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2643592" y="4884625"/>
            <a:ext cx="0" cy="707292"/>
          </a:xfrm>
          <a:prstGeom prst="line">
            <a:avLst/>
          </a:prstGeom>
          <a:ln>
            <a:solidFill>
              <a:srgbClr val="0035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2196123" y="5591917"/>
            <a:ext cx="0" cy="214923"/>
          </a:xfrm>
          <a:prstGeom prst="line">
            <a:avLst/>
          </a:prstGeom>
          <a:ln>
            <a:solidFill>
              <a:srgbClr val="0035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2645508" y="5591916"/>
            <a:ext cx="0" cy="214923"/>
          </a:xfrm>
          <a:prstGeom prst="line">
            <a:avLst/>
          </a:prstGeom>
          <a:ln>
            <a:solidFill>
              <a:srgbClr val="0035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03938" y="5806839"/>
            <a:ext cx="449385" cy="0"/>
          </a:xfrm>
          <a:prstGeom prst="line">
            <a:avLst/>
          </a:prstGeom>
          <a:ln>
            <a:solidFill>
              <a:srgbClr val="0035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69108" y="2469671"/>
            <a:ext cx="1221155" cy="0"/>
          </a:xfrm>
          <a:prstGeom prst="line">
            <a:avLst/>
          </a:prstGeom>
          <a:ln>
            <a:solidFill>
              <a:srgbClr val="0035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53323" y="2469671"/>
            <a:ext cx="1221155" cy="0"/>
          </a:xfrm>
          <a:prstGeom prst="line">
            <a:avLst/>
          </a:prstGeom>
          <a:ln>
            <a:solidFill>
              <a:srgbClr val="0035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69108" y="3186733"/>
            <a:ext cx="1221155" cy="0"/>
          </a:xfrm>
          <a:prstGeom prst="line">
            <a:avLst/>
          </a:prstGeom>
          <a:ln>
            <a:solidFill>
              <a:srgbClr val="0035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969108" y="2469671"/>
            <a:ext cx="281354" cy="218831"/>
          </a:xfrm>
          <a:prstGeom prst="line">
            <a:avLst/>
          </a:prstGeom>
          <a:ln>
            <a:solidFill>
              <a:srgbClr val="0035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969108" y="2469671"/>
            <a:ext cx="610577" cy="498232"/>
          </a:xfrm>
          <a:prstGeom prst="line">
            <a:avLst/>
          </a:prstGeom>
          <a:ln>
            <a:solidFill>
              <a:srgbClr val="0035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040667" y="2469671"/>
            <a:ext cx="854076" cy="717062"/>
          </a:xfrm>
          <a:prstGeom prst="line">
            <a:avLst/>
          </a:prstGeom>
          <a:ln>
            <a:solidFill>
              <a:srgbClr val="0035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364762" y="2469671"/>
            <a:ext cx="831361" cy="717062"/>
          </a:xfrm>
          <a:prstGeom prst="line">
            <a:avLst/>
          </a:prstGeom>
          <a:ln>
            <a:solidFill>
              <a:srgbClr val="0035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1693985" y="2744189"/>
            <a:ext cx="496278" cy="442544"/>
          </a:xfrm>
          <a:prstGeom prst="line">
            <a:avLst/>
          </a:prstGeom>
          <a:ln>
            <a:solidFill>
              <a:srgbClr val="0035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029069" y="3041662"/>
            <a:ext cx="161194" cy="145071"/>
          </a:xfrm>
          <a:prstGeom prst="line">
            <a:avLst/>
          </a:prstGeom>
          <a:ln>
            <a:solidFill>
              <a:srgbClr val="0035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179581" y="2190270"/>
            <a:ext cx="746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>
                <a:solidFill>
                  <a:srgbClr val="003560"/>
                </a:solidFill>
              </a:rPr>
              <a:t>Confined</a:t>
            </a:r>
            <a:endParaRPr lang="en-GB" sz="1200" i="1" dirty="0">
              <a:solidFill>
                <a:srgbClr val="00356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40404" y="2190270"/>
            <a:ext cx="895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>
                <a:solidFill>
                  <a:srgbClr val="003560"/>
                </a:solidFill>
              </a:rPr>
              <a:t>Unconfined</a:t>
            </a:r>
            <a:endParaRPr lang="en-GB" sz="1200" i="1" dirty="0">
              <a:solidFill>
                <a:srgbClr val="003560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6514123" y="2239848"/>
            <a:ext cx="0" cy="2641600"/>
          </a:xfrm>
          <a:prstGeom prst="line">
            <a:avLst/>
          </a:prstGeom>
          <a:ln>
            <a:solidFill>
              <a:srgbClr val="0035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6963508" y="2239848"/>
            <a:ext cx="0" cy="2641600"/>
          </a:xfrm>
          <a:prstGeom prst="line">
            <a:avLst/>
          </a:prstGeom>
          <a:ln>
            <a:solidFill>
              <a:srgbClr val="0035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6514123" y="4881448"/>
            <a:ext cx="0" cy="707292"/>
          </a:xfrm>
          <a:prstGeom prst="line">
            <a:avLst/>
          </a:prstGeom>
          <a:ln>
            <a:solidFill>
              <a:srgbClr val="0035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6961592" y="4881448"/>
            <a:ext cx="0" cy="707292"/>
          </a:xfrm>
          <a:prstGeom prst="line">
            <a:avLst/>
          </a:prstGeom>
          <a:ln>
            <a:solidFill>
              <a:srgbClr val="0035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6514123" y="5588740"/>
            <a:ext cx="0" cy="214923"/>
          </a:xfrm>
          <a:prstGeom prst="line">
            <a:avLst/>
          </a:prstGeom>
          <a:ln>
            <a:solidFill>
              <a:srgbClr val="0035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6963508" y="5588739"/>
            <a:ext cx="0" cy="214923"/>
          </a:xfrm>
          <a:prstGeom prst="line">
            <a:avLst/>
          </a:prstGeom>
          <a:ln>
            <a:solidFill>
              <a:srgbClr val="0035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521938" y="5803662"/>
            <a:ext cx="449385" cy="0"/>
          </a:xfrm>
          <a:prstGeom prst="line">
            <a:avLst/>
          </a:prstGeom>
          <a:ln>
            <a:solidFill>
              <a:srgbClr val="0035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287108" y="2466494"/>
            <a:ext cx="1221155" cy="0"/>
          </a:xfrm>
          <a:prstGeom prst="line">
            <a:avLst/>
          </a:prstGeom>
          <a:ln>
            <a:solidFill>
              <a:srgbClr val="0035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971323" y="2466494"/>
            <a:ext cx="1221155" cy="0"/>
          </a:xfrm>
          <a:prstGeom prst="line">
            <a:avLst/>
          </a:prstGeom>
          <a:ln>
            <a:solidFill>
              <a:srgbClr val="0035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287108" y="3191371"/>
            <a:ext cx="1221155" cy="0"/>
          </a:xfrm>
          <a:prstGeom prst="line">
            <a:avLst/>
          </a:prstGeom>
          <a:ln>
            <a:solidFill>
              <a:srgbClr val="0035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5287108" y="2466494"/>
            <a:ext cx="281354" cy="218831"/>
          </a:xfrm>
          <a:prstGeom prst="line">
            <a:avLst/>
          </a:prstGeom>
          <a:ln>
            <a:solidFill>
              <a:srgbClr val="0035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5287108" y="2466494"/>
            <a:ext cx="610577" cy="498232"/>
          </a:xfrm>
          <a:prstGeom prst="line">
            <a:avLst/>
          </a:prstGeom>
          <a:ln>
            <a:solidFill>
              <a:srgbClr val="0035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5358667" y="2466494"/>
            <a:ext cx="854076" cy="717062"/>
          </a:xfrm>
          <a:prstGeom prst="line">
            <a:avLst/>
          </a:prstGeom>
          <a:ln>
            <a:solidFill>
              <a:srgbClr val="0035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5682762" y="2466494"/>
            <a:ext cx="831361" cy="717062"/>
          </a:xfrm>
          <a:prstGeom prst="line">
            <a:avLst/>
          </a:prstGeom>
          <a:ln>
            <a:solidFill>
              <a:srgbClr val="0035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6011985" y="2741012"/>
            <a:ext cx="496278" cy="442544"/>
          </a:xfrm>
          <a:prstGeom prst="line">
            <a:avLst/>
          </a:prstGeom>
          <a:ln>
            <a:solidFill>
              <a:srgbClr val="0035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6347069" y="3038485"/>
            <a:ext cx="161194" cy="145071"/>
          </a:xfrm>
          <a:prstGeom prst="line">
            <a:avLst/>
          </a:prstGeom>
          <a:ln>
            <a:solidFill>
              <a:srgbClr val="0035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497581" y="2187093"/>
            <a:ext cx="746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>
                <a:solidFill>
                  <a:srgbClr val="003560"/>
                </a:solidFill>
              </a:rPr>
              <a:t>Confined</a:t>
            </a:r>
            <a:endParaRPr lang="en-GB" sz="1200" i="1" dirty="0">
              <a:solidFill>
                <a:srgbClr val="00356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158404" y="2187093"/>
            <a:ext cx="895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>
                <a:solidFill>
                  <a:srgbClr val="003560"/>
                </a:solidFill>
              </a:rPr>
              <a:t>Unconfined</a:t>
            </a:r>
            <a:endParaRPr lang="en-GB" sz="1200" i="1" dirty="0">
              <a:solidFill>
                <a:srgbClr val="003560"/>
              </a:solidFill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flipV="1">
            <a:off x="969108" y="2859015"/>
            <a:ext cx="2918314" cy="0"/>
          </a:xfrm>
          <a:prstGeom prst="line">
            <a:avLst/>
          </a:prstGeom>
          <a:ln>
            <a:solidFill>
              <a:srgbClr val="002D4A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5287108" y="2859015"/>
            <a:ext cx="2918314" cy="0"/>
          </a:xfrm>
          <a:prstGeom prst="line">
            <a:avLst/>
          </a:prstGeom>
          <a:ln>
            <a:solidFill>
              <a:srgbClr val="002D4A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061735" y="1920562"/>
            <a:ext cx="718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3560"/>
                </a:solidFill>
              </a:rPr>
              <a:t>↗ </a:t>
            </a:r>
            <a:r>
              <a:rPr lang="en-GB" sz="1400" dirty="0" err="1" smtClean="0">
                <a:solidFill>
                  <a:srgbClr val="003560"/>
                </a:solidFill>
              </a:rPr>
              <a:t>P</a:t>
            </a:r>
            <a:r>
              <a:rPr lang="en-GB" sz="1400" baseline="-25000" dirty="0" err="1" smtClean="0">
                <a:solidFill>
                  <a:srgbClr val="003560"/>
                </a:solidFill>
              </a:rPr>
              <a:t>atm</a:t>
            </a:r>
            <a:endParaRPr lang="en-GB" sz="1400" baseline="-25000" dirty="0" smtClean="0">
              <a:solidFill>
                <a:srgbClr val="00356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382918" y="1925707"/>
            <a:ext cx="666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3560"/>
                </a:solidFill>
              </a:rPr>
              <a:t>↗ </a:t>
            </a:r>
            <a:r>
              <a:rPr lang="en-GB" sz="1400" dirty="0" err="1" smtClean="0">
                <a:solidFill>
                  <a:srgbClr val="003560"/>
                </a:solidFill>
              </a:rPr>
              <a:t>P</a:t>
            </a:r>
            <a:r>
              <a:rPr lang="en-GB" sz="1400" baseline="-25000" dirty="0" err="1" smtClean="0">
                <a:solidFill>
                  <a:srgbClr val="003560"/>
                </a:solidFill>
              </a:rPr>
              <a:t>atm</a:t>
            </a:r>
            <a:endParaRPr lang="en-GB" sz="1400" baseline="-25000" dirty="0" smtClean="0">
              <a:solidFill>
                <a:srgbClr val="003560"/>
              </a:solidFill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6521938" y="3038484"/>
            <a:ext cx="449385" cy="0"/>
          </a:xfrm>
          <a:prstGeom prst="line">
            <a:avLst/>
          </a:prstGeom>
          <a:ln>
            <a:solidFill>
              <a:srgbClr val="002D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385716" y="2554829"/>
            <a:ext cx="694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3560"/>
                </a:solidFill>
              </a:rPr>
              <a:t>↘ WL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250462" y="5050455"/>
            <a:ext cx="937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3560"/>
                </a:solidFill>
              </a:rPr>
              <a:t>↗ </a:t>
            </a:r>
            <a:r>
              <a:rPr lang="en-GB" sz="1400" dirty="0" err="1" smtClean="0">
                <a:solidFill>
                  <a:srgbClr val="003560"/>
                </a:solidFill>
              </a:rPr>
              <a:t>P</a:t>
            </a:r>
            <a:r>
              <a:rPr lang="en-GB" sz="1400" baseline="-25000" dirty="0" err="1" smtClean="0">
                <a:solidFill>
                  <a:srgbClr val="003560"/>
                </a:solidFill>
              </a:rPr>
              <a:t>abs</a:t>
            </a:r>
            <a:endParaRPr lang="en-GB" sz="1400" baseline="-25000" dirty="0" smtClean="0">
              <a:solidFill>
                <a:srgbClr val="00356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524979" y="5081205"/>
            <a:ext cx="900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3560"/>
                </a:solidFill>
              </a:rPr>
              <a:t>↗ </a:t>
            </a:r>
            <a:r>
              <a:rPr lang="en-GB" sz="1400" dirty="0" err="1" smtClean="0">
                <a:solidFill>
                  <a:srgbClr val="003560"/>
                </a:solidFill>
              </a:rPr>
              <a:t>P</a:t>
            </a:r>
            <a:r>
              <a:rPr lang="en-GB" sz="1400" baseline="-25000" dirty="0" err="1" smtClean="0">
                <a:solidFill>
                  <a:srgbClr val="003560"/>
                </a:solidFill>
              </a:rPr>
              <a:t>abs</a:t>
            </a:r>
            <a:endParaRPr lang="en-GB" sz="1400" baseline="-25000" dirty="0" smtClean="0">
              <a:solidFill>
                <a:srgbClr val="00356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779894" y="4976661"/>
            <a:ext cx="955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3560"/>
                </a:solidFill>
              </a:rPr>
              <a:t>↗ </a:t>
            </a:r>
            <a:r>
              <a:rPr lang="en-GB" sz="1400" dirty="0" err="1" smtClean="0">
                <a:solidFill>
                  <a:srgbClr val="003560"/>
                </a:solidFill>
              </a:rPr>
              <a:t>P</a:t>
            </a:r>
            <a:r>
              <a:rPr lang="en-GB" sz="1400" baseline="-25000" dirty="0" err="1" smtClean="0">
                <a:solidFill>
                  <a:srgbClr val="003560"/>
                </a:solidFill>
              </a:rPr>
              <a:t>abs</a:t>
            </a:r>
            <a:r>
              <a:rPr lang="en-GB" sz="1400" dirty="0" smtClean="0">
                <a:solidFill>
                  <a:srgbClr val="003560"/>
                </a:solidFill>
              </a:rPr>
              <a:t> with delay</a:t>
            </a:r>
            <a:endParaRPr lang="en-GB" sz="1400" baseline="-25000" dirty="0" smtClean="0">
              <a:solidFill>
                <a:srgbClr val="00356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066082" y="5050455"/>
            <a:ext cx="937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3560"/>
                </a:solidFill>
              </a:rPr>
              <a:t>↗ </a:t>
            </a:r>
            <a:r>
              <a:rPr lang="en-GB" sz="1400" dirty="0" err="1" smtClean="0">
                <a:solidFill>
                  <a:srgbClr val="003560"/>
                </a:solidFill>
              </a:rPr>
              <a:t>P</a:t>
            </a:r>
            <a:r>
              <a:rPr lang="en-GB" sz="1400" baseline="-25000" dirty="0" err="1" smtClean="0">
                <a:solidFill>
                  <a:srgbClr val="003560"/>
                </a:solidFill>
              </a:rPr>
              <a:t>abs</a:t>
            </a:r>
            <a:r>
              <a:rPr lang="en-GB" sz="1400" baseline="-25000" dirty="0" smtClean="0">
                <a:solidFill>
                  <a:srgbClr val="003560"/>
                </a:solidFill>
              </a:rPr>
              <a:t> </a:t>
            </a:r>
            <a:r>
              <a:rPr lang="en-GB" sz="1400" dirty="0" smtClean="0">
                <a:solidFill>
                  <a:srgbClr val="003560"/>
                </a:solidFill>
              </a:rPr>
              <a:t>with delay</a:t>
            </a:r>
            <a:endParaRPr lang="en-GB" sz="1400" baseline="-25000" dirty="0" smtClean="0">
              <a:solidFill>
                <a:srgbClr val="003560"/>
              </a:solidFill>
            </a:endParaRP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552" y="1912773"/>
            <a:ext cx="1581821" cy="3985245"/>
          </a:xfrm>
          <a:prstGeom prst="rect">
            <a:avLst/>
          </a:prstGeom>
        </p:spPr>
      </p:pic>
      <p:sp>
        <p:nvSpPr>
          <p:cNvPr id="89" name="TextBox 84"/>
          <p:cNvSpPr txBox="1"/>
          <p:nvPr/>
        </p:nvSpPr>
        <p:spPr>
          <a:xfrm>
            <a:off x="628650" y="5898018"/>
            <a:ext cx="7870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 smtClean="0">
                <a:solidFill>
                  <a:srgbClr val="003560"/>
                </a:solidFill>
              </a:rPr>
              <a:t>Reference: </a:t>
            </a:r>
            <a:r>
              <a:rPr lang="en-GB" sz="1000" dirty="0" smtClean="0">
                <a:solidFill>
                  <a:srgbClr val="003560"/>
                </a:solidFill>
              </a:rPr>
              <a:t>Rasmussen, T. C. &amp; L. A. Crawford, 1997. Identifying and removing barometric pressure effects in confined and unconfined aquifers. Ground Water. 35(3): 502-511. DOI: 10.1111/j.1745-6584.1997.tb00111.x.</a:t>
            </a:r>
          </a:p>
        </p:txBody>
      </p:sp>
      <p:pic>
        <p:nvPicPr>
          <p:cNvPr id="9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84" y="28874"/>
            <a:ext cx="1439266" cy="720547"/>
          </a:xfrm>
          <a:prstGeom prst="rect">
            <a:avLst/>
          </a:prstGeom>
        </p:spPr>
      </p:pic>
      <p:sp>
        <p:nvSpPr>
          <p:cNvPr id="91" name="Rectangle 90"/>
          <p:cNvSpPr/>
          <p:nvPr/>
        </p:nvSpPr>
        <p:spPr>
          <a:xfrm>
            <a:off x="3502509" y="4036503"/>
            <a:ext cx="2138983" cy="307777"/>
          </a:xfrm>
          <a:prstGeom prst="rect">
            <a:avLst/>
          </a:prstGeom>
          <a:ln>
            <a:solidFill>
              <a:srgbClr val="002D4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1400" dirty="0" err="1">
                <a:solidFill>
                  <a:srgbClr val="C00000"/>
                </a:solidFill>
              </a:rPr>
              <a:t>P</a:t>
            </a:r>
            <a:r>
              <a:rPr lang="en-GB" sz="1400" baseline="-25000" dirty="0" err="1">
                <a:solidFill>
                  <a:srgbClr val="C00000"/>
                </a:solidFill>
              </a:rPr>
              <a:t>abs</a:t>
            </a:r>
            <a:r>
              <a:rPr lang="en-GB" sz="1400" dirty="0"/>
              <a:t> </a:t>
            </a:r>
            <a:r>
              <a:rPr lang="en-GB" sz="1400" dirty="0" smtClean="0">
                <a:solidFill>
                  <a:srgbClr val="C00000"/>
                </a:solidFill>
              </a:rPr>
              <a:t>(head) </a:t>
            </a:r>
            <a:r>
              <a:rPr lang="en-GB" sz="1400" dirty="0" smtClean="0">
                <a:solidFill>
                  <a:schemeClr val="tx2">
                    <a:lumMod val="50000"/>
                  </a:schemeClr>
                </a:solidFill>
              </a:rPr>
              <a:t>= </a:t>
            </a:r>
            <a:r>
              <a:rPr lang="en-GB" sz="1400" dirty="0" err="1">
                <a:solidFill>
                  <a:schemeClr val="tx1"/>
                </a:solidFill>
              </a:rPr>
              <a:t>P</a:t>
            </a:r>
            <a:r>
              <a:rPr lang="en-GB" sz="1400" baseline="-25000" dirty="0" err="1">
                <a:solidFill>
                  <a:schemeClr val="tx1"/>
                </a:solidFill>
              </a:rPr>
              <a:t>w</a:t>
            </a:r>
            <a:r>
              <a:rPr lang="en-GB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1400" dirty="0" smtClean="0">
                <a:solidFill>
                  <a:schemeClr val="tx2">
                    <a:lumMod val="50000"/>
                  </a:schemeClr>
                </a:solidFill>
              </a:rPr>
              <a:t>(WL) + </a:t>
            </a:r>
            <a:r>
              <a:rPr lang="en-GB" sz="1400" dirty="0" err="1">
                <a:solidFill>
                  <a:srgbClr val="0070C0"/>
                </a:solidFill>
              </a:rPr>
              <a:t>P</a:t>
            </a:r>
            <a:r>
              <a:rPr lang="en-GB" sz="1400" baseline="-25000" dirty="0" err="1">
                <a:solidFill>
                  <a:srgbClr val="0070C0"/>
                </a:solidFill>
              </a:rPr>
              <a:t>atm</a:t>
            </a:r>
            <a:endParaRPr lang="en-GB" sz="1400" dirty="0">
              <a:solidFill>
                <a:srgbClr val="0070C0"/>
              </a:solidFill>
            </a:endParaRPr>
          </a:p>
        </p:txBody>
      </p:sp>
      <p:grpSp>
        <p:nvGrpSpPr>
          <p:cNvPr id="98" name="Groupe 49"/>
          <p:cNvGrpSpPr>
            <a:grpSpLocks noChangeAspect="1"/>
          </p:cNvGrpSpPr>
          <p:nvPr/>
        </p:nvGrpSpPr>
        <p:grpSpPr>
          <a:xfrm>
            <a:off x="4859783" y="4555634"/>
            <a:ext cx="2071901" cy="1260000"/>
            <a:chOff x="4526014" y="4533855"/>
            <a:chExt cx="2846832" cy="1731264"/>
          </a:xfrm>
        </p:grpSpPr>
        <p:pic>
          <p:nvPicPr>
            <p:cNvPr id="99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6014" y="4533855"/>
              <a:ext cx="2846832" cy="1731264"/>
            </a:xfrm>
            <a:prstGeom prst="rect">
              <a:avLst/>
            </a:prstGeom>
          </p:spPr>
        </p:pic>
        <p:cxnSp>
          <p:nvCxnSpPr>
            <p:cNvPr id="100" name="Straight Connector 17"/>
            <p:cNvCxnSpPr/>
            <p:nvPr/>
          </p:nvCxnSpPr>
          <p:spPr>
            <a:xfrm>
              <a:off x="5396775" y="5064478"/>
              <a:ext cx="0" cy="684000"/>
            </a:xfrm>
            <a:prstGeom prst="line">
              <a:avLst/>
            </a:prstGeom>
            <a:ln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8"/>
            <p:cNvCxnSpPr/>
            <p:nvPr/>
          </p:nvCxnSpPr>
          <p:spPr>
            <a:xfrm>
              <a:off x="5513290" y="5089094"/>
              <a:ext cx="0" cy="64800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2" name="Straight Connector 19"/>
            <p:cNvCxnSpPr/>
            <p:nvPr/>
          </p:nvCxnSpPr>
          <p:spPr>
            <a:xfrm>
              <a:off x="6010149" y="5469472"/>
              <a:ext cx="0" cy="270000"/>
            </a:xfrm>
            <a:prstGeom prst="line">
              <a:avLst/>
            </a:prstGeom>
            <a:ln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20"/>
            <p:cNvCxnSpPr/>
            <p:nvPr/>
          </p:nvCxnSpPr>
          <p:spPr>
            <a:xfrm>
              <a:off x="6096714" y="5418669"/>
              <a:ext cx="0" cy="32400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4" name="Straight Connector 23"/>
            <p:cNvCxnSpPr/>
            <p:nvPr/>
          </p:nvCxnSpPr>
          <p:spPr>
            <a:xfrm flipH="1">
              <a:off x="4998714" y="5422990"/>
              <a:ext cx="1098000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5" name="Straight Connector 24"/>
            <p:cNvCxnSpPr/>
            <p:nvPr/>
          </p:nvCxnSpPr>
          <p:spPr>
            <a:xfrm flipH="1">
              <a:off x="5008371" y="5469419"/>
              <a:ext cx="1008000" cy="0"/>
            </a:xfrm>
            <a:prstGeom prst="line">
              <a:avLst/>
            </a:prstGeom>
            <a:ln>
              <a:solidFill>
                <a:srgbClr val="0070C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6" name="Straight Connector 25"/>
            <p:cNvCxnSpPr/>
            <p:nvPr/>
          </p:nvCxnSpPr>
          <p:spPr>
            <a:xfrm flipH="1">
              <a:off x="5003086" y="5058181"/>
              <a:ext cx="396000" cy="0"/>
            </a:xfrm>
            <a:prstGeom prst="line">
              <a:avLst/>
            </a:prstGeom>
            <a:ln>
              <a:solidFill>
                <a:srgbClr val="0070C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7" name="Straight Connector 26"/>
            <p:cNvCxnSpPr/>
            <p:nvPr/>
          </p:nvCxnSpPr>
          <p:spPr>
            <a:xfrm flipH="1">
              <a:off x="5016735" y="5089094"/>
              <a:ext cx="496555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8" name="TextBox 27"/>
            <p:cNvSpPr txBox="1"/>
            <p:nvPr/>
          </p:nvSpPr>
          <p:spPr>
            <a:xfrm>
              <a:off x="5002285" y="4759571"/>
              <a:ext cx="1094428" cy="338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000" b="1" dirty="0" smtClean="0">
                  <a:solidFill>
                    <a:schemeClr val="tx2">
                      <a:lumMod val="50000"/>
                    </a:schemeClr>
                  </a:solidFill>
                </a:rPr>
                <a:t>Δ</a:t>
              </a:r>
              <a:r>
                <a:rPr lang="en-GB" sz="1000" b="1" dirty="0" smtClean="0">
                  <a:solidFill>
                    <a:schemeClr val="tx2">
                      <a:lumMod val="50000"/>
                    </a:schemeClr>
                  </a:solidFill>
                </a:rPr>
                <a:t>t = 10-14h</a:t>
              </a:r>
              <a:endParaRPr lang="en-GB" sz="1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09" name="Groupe 48"/>
          <p:cNvGrpSpPr>
            <a:grpSpLocks noChangeAspect="1"/>
          </p:cNvGrpSpPr>
          <p:nvPr/>
        </p:nvGrpSpPr>
        <p:grpSpPr>
          <a:xfrm>
            <a:off x="4859782" y="3291829"/>
            <a:ext cx="2071901" cy="1260000"/>
            <a:chOff x="4527334" y="2804620"/>
            <a:chExt cx="2846832" cy="1731264"/>
          </a:xfrm>
        </p:grpSpPr>
        <p:pic>
          <p:nvPicPr>
            <p:cNvPr id="110" name="Picture 3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334" y="2804620"/>
              <a:ext cx="2846832" cy="1731264"/>
            </a:xfrm>
            <a:prstGeom prst="rect">
              <a:avLst/>
            </a:prstGeom>
          </p:spPr>
        </p:pic>
        <p:cxnSp>
          <p:nvCxnSpPr>
            <p:cNvPr id="111" name="Straight Connector 49"/>
            <p:cNvCxnSpPr/>
            <p:nvPr/>
          </p:nvCxnSpPr>
          <p:spPr>
            <a:xfrm>
              <a:off x="5407194" y="3639886"/>
              <a:ext cx="0" cy="378000"/>
            </a:xfrm>
            <a:prstGeom prst="line">
              <a:avLst/>
            </a:prstGeom>
            <a:ln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50"/>
            <p:cNvCxnSpPr/>
            <p:nvPr/>
          </p:nvCxnSpPr>
          <p:spPr>
            <a:xfrm>
              <a:off x="5566609" y="3419238"/>
              <a:ext cx="0" cy="59400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3" name="Straight Connector 51"/>
            <p:cNvCxnSpPr/>
            <p:nvPr/>
          </p:nvCxnSpPr>
          <p:spPr>
            <a:xfrm>
              <a:off x="6028804" y="3793081"/>
              <a:ext cx="0" cy="234000"/>
            </a:xfrm>
            <a:prstGeom prst="line">
              <a:avLst/>
            </a:prstGeom>
            <a:ln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52"/>
            <p:cNvCxnSpPr/>
            <p:nvPr/>
          </p:nvCxnSpPr>
          <p:spPr>
            <a:xfrm>
              <a:off x="6279333" y="3509086"/>
              <a:ext cx="0" cy="50400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5" name="TextBox 55"/>
            <p:cNvSpPr txBox="1"/>
            <p:nvPr/>
          </p:nvSpPr>
          <p:spPr>
            <a:xfrm>
              <a:off x="5027123" y="3030160"/>
              <a:ext cx="1018078" cy="338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000" b="1" dirty="0" smtClean="0">
                  <a:solidFill>
                    <a:schemeClr val="tx2">
                      <a:lumMod val="50000"/>
                    </a:schemeClr>
                  </a:solidFill>
                </a:rPr>
                <a:t>Δ</a:t>
              </a:r>
              <a:r>
                <a:rPr lang="en-GB" sz="1000" b="1" dirty="0" smtClean="0">
                  <a:solidFill>
                    <a:schemeClr val="tx2">
                      <a:lumMod val="50000"/>
                    </a:schemeClr>
                  </a:solidFill>
                </a:rPr>
                <a:t>t = 7-22h</a:t>
              </a:r>
              <a:endParaRPr lang="en-GB" sz="1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116" name="Straight Connector 56"/>
            <p:cNvCxnSpPr/>
            <p:nvPr/>
          </p:nvCxnSpPr>
          <p:spPr>
            <a:xfrm flipH="1">
              <a:off x="5015313" y="3405761"/>
              <a:ext cx="558000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Connector 57"/>
            <p:cNvCxnSpPr/>
            <p:nvPr/>
          </p:nvCxnSpPr>
          <p:spPr>
            <a:xfrm flipH="1">
              <a:off x="5015313" y="3641122"/>
              <a:ext cx="383892" cy="0"/>
            </a:xfrm>
            <a:prstGeom prst="line">
              <a:avLst/>
            </a:prstGeom>
            <a:ln>
              <a:solidFill>
                <a:srgbClr val="0070C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8" name="Straight Connector 58"/>
            <p:cNvCxnSpPr/>
            <p:nvPr/>
          </p:nvCxnSpPr>
          <p:spPr>
            <a:xfrm flipH="1">
              <a:off x="5015313" y="3507376"/>
              <a:ext cx="1260000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9" name="Straight Connector 59"/>
            <p:cNvCxnSpPr/>
            <p:nvPr/>
          </p:nvCxnSpPr>
          <p:spPr>
            <a:xfrm flipH="1">
              <a:off x="5015313" y="3797486"/>
              <a:ext cx="1008000" cy="0"/>
            </a:xfrm>
            <a:prstGeom prst="line">
              <a:avLst/>
            </a:prstGeom>
            <a:ln>
              <a:solidFill>
                <a:srgbClr val="0070C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20" name="Groupe 47"/>
          <p:cNvGrpSpPr>
            <a:grpSpLocks noChangeAspect="1"/>
          </p:cNvGrpSpPr>
          <p:nvPr/>
        </p:nvGrpSpPr>
        <p:grpSpPr>
          <a:xfrm>
            <a:off x="4895515" y="2033838"/>
            <a:ext cx="2071901" cy="1260000"/>
            <a:chOff x="1683136" y="2799646"/>
            <a:chExt cx="2846832" cy="1731264"/>
          </a:xfrm>
        </p:grpSpPr>
        <p:pic>
          <p:nvPicPr>
            <p:cNvPr id="121" name="Picture 4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3136" y="2799646"/>
              <a:ext cx="2846832" cy="1731264"/>
            </a:xfrm>
            <a:prstGeom prst="rect">
              <a:avLst/>
            </a:prstGeom>
          </p:spPr>
        </p:pic>
        <p:cxnSp>
          <p:nvCxnSpPr>
            <p:cNvPr id="122" name="Straight Connector 66"/>
            <p:cNvCxnSpPr/>
            <p:nvPr/>
          </p:nvCxnSpPr>
          <p:spPr>
            <a:xfrm>
              <a:off x="2527912" y="3322831"/>
              <a:ext cx="0" cy="68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67"/>
            <p:cNvCxnSpPr/>
            <p:nvPr/>
          </p:nvCxnSpPr>
          <p:spPr>
            <a:xfrm>
              <a:off x="2609658" y="3348231"/>
              <a:ext cx="0" cy="66600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4" name="Straight Connector 68"/>
            <p:cNvCxnSpPr/>
            <p:nvPr/>
          </p:nvCxnSpPr>
          <p:spPr>
            <a:xfrm>
              <a:off x="3151906" y="3723709"/>
              <a:ext cx="0" cy="290386"/>
            </a:xfrm>
            <a:prstGeom prst="line">
              <a:avLst/>
            </a:prstGeom>
            <a:ln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69"/>
            <p:cNvCxnSpPr/>
            <p:nvPr/>
          </p:nvCxnSpPr>
          <p:spPr>
            <a:xfrm>
              <a:off x="3227126" y="3723709"/>
              <a:ext cx="0" cy="290386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26" name="TextBox 72"/>
            <p:cNvSpPr txBox="1"/>
            <p:nvPr/>
          </p:nvSpPr>
          <p:spPr>
            <a:xfrm>
              <a:off x="2136296" y="3023443"/>
              <a:ext cx="955999" cy="338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000" b="1" dirty="0" smtClean="0">
                  <a:solidFill>
                    <a:schemeClr val="tx2">
                      <a:lumMod val="50000"/>
                    </a:schemeClr>
                  </a:solidFill>
                </a:rPr>
                <a:t>Δ</a:t>
              </a:r>
              <a:r>
                <a:rPr lang="en-GB" sz="1000" b="1" dirty="0" smtClean="0">
                  <a:solidFill>
                    <a:schemeClr val="tx2">
                      <a:lumMod val="50000"/>
                    </a:schemeClr>
                  </a:solidFill>
                </a:rPr>
                <a:t>t = 4-9h</a:t>
              </a:r>
              <a:endParaRPr lang="en-GB" sz="1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127" name="Straight Connector 73"/>
            <p:cNvCxnSpPr/>
            <p:nvPr/>
          </p:nvCxnSpPr>
          <p:spPr>
            <a:xfrm flipH="1">
              <a:off x="2139863" y="3724006"/>
              <a:ext cx="108726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8" name="Straight Connector 74"/>
            <p:cNvCxnSpPr/>
            <p:nvPr/>
          </p:nvCxnSpPr>
          <p:spPr>
            <a:xfrm flipH="1">
              <a:off x="2136296" y="3352780"/>
              <a:ext cx="464264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9" name="Straight Connector 75"/>
            <p:cNvCxnSpPr/>
            <p:nvPr/>
          </p:nvCxnSpPr>
          <p:spPr>
            <a:xfrm flipH="1">
              <a:off x="2144020" y="3323688"/>
              <a:ext cx="383892" cy="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0" name="Straight Connector 76"/>
            <p:cNvCxnSpPr/>
            <p:nvPr/>
          </p:nvCxnSpPr>
          <p:spPr>
            <a:xfrm flipH="1">
              <a:off x="2139863" y="3723709"/>
              <a:ext cx="1012043" cy="0"/>
            </a:xfrm>
            <a:prstGeom prst="line">
              <a:avLst/>
            </a:prstGeom>
            <a:ln>
              <a:solidFill>
                <a:srgbClr val="0070C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" name="Groupe 4"/>
          <p:cNvGrpSpPr/>
          <p:nvPr/>
        </p:nvGrpSpPr>
        <p:grpSpPr>
          <a:xfrm>
            <a:off x="53291" y="3563906"/>
            <a:ext cx="2071620" cy="1259829"/>
            <a:chOff x="53291" y="3563906"/>
            <a:chExt cx="2071620" cy="1259829"/>
          </a:xfrm>
        </p:grpSpPr>
        <p:grpSp>
          <p:nvGrpSpPr>
            <p:cNvPr id="92" name="Groupe 50"/>
            <p:cNvGrpSpPr>
              <a:grpSpLocks noChangeAspect="1"/>
            </p:cNvGrpSpPr>
            <p:nvPr/>
          </p:nvGrpSpPr>
          <p:grpSpPr>
            <a:xfrm>
              <a:off x="53291" y="3563906"/>
              <a:ext cx="2071620" cy="1259829"/>
              <a:chOff x="1677398" y="4536800"/>
              <a:chExt cx="2846832" cy="1731264"/>
            </a:xfrm>
          </p:grpSpPr>
          <p:pic>
            <p:nvPicPr>
              <p:cNvPr id="93" name="Picture 47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7398" y="4536800"/>
                <a:ext cx="2846832" cy="1731264"/>
              </a:xfrm>
              <a:prstGeom prst="rect">
                <a:avLst/>
              </a:prstGeom>
            </p:spPr>
          </p:pic>
          <p:cxnSp>
            <p:nvCxnSpPr>
              <p:cNvPr id="94" name="Straight Connector 40"/>
              <p:cNvCxnSpPr/>
              <p:nvPr/>
            </p:nvCxnSpPr>
            <p:spPr>
              <a:xfrm flipH="1">
                <a:off x="2146354" y="5140869"/>
                <a:ext cx="360000" cy="0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41"/>
              <p:cNvCxnSpPr/>
              <p:nvPr/>
            </p:nvCxnSpPr>
            <p:spPr>
              <a:xfrm flipH="1">
                <a:off x="2146355" y="5076219"/>
                <a:ext cx="396000" cy="0"/>
              </a:xfrm>
              <a:prstGeom prst="line">
                <a:avLst/>
              </a:prstGeom>
              <a:ln>
                <a:solidFill>
                  <a:srgbClr val="0070C0"/>
                </a:solidFill>
                <a:prstDash val="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42"/>
              <p:cNvCxnSpPr/>
              <p:nvPr/>
            </p:nvCxnSpPr>
            <p:spPr>
              <a:xfrm flipH="1">
                <a:off x="2147534" y="5519571"/>
                <a:ext cx="1044000" cy="0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43"/>
              <p:cNvCxnSpPr/>
              <p:nvPr/>
            </p:nvCxnSpPr>
            <p:spPr>
              <a:xfrm flipH="1">
                <a:off x="2142984" y="5469152"/>
                <a:ext cx="1026000" cy="0"/>
              </a:xfrm>
              <a:prstGeom prst="line">
                <a:avLst/>
              </a:prstGeom>
              <a:ln>
                <a:solidFill>
                  <a:srgbClr val="0070C0"/>
                </a:solidFill>
                <a:prstDash val="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31" name="TextBox 55"/>
            <p:cNvSpPr txBox="1"/>
            <p:nvPr/>
          </p:nvSpPr>
          <p:spPr>
            <a:xfrm>
              <a:off x="407579" y="3740307"/>
              <a:ext cx="8718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000" b="1" dirty="0" smtClean="0">
                  <a:solidFill>
                    <a:schemeClr val="tx2">
                      <a:lumMod val="50000"/>
                    </a:schemeClr>
                  </a:solidFill>
                </a:rPr>
                <a:t>Δ</a:t>
              </a:r>
              <a:r>
                <a:rPr lang="en-GB" sz="1000" b="1" dirty="0" smtClean="0">
                  <a:solidFill>
                    <a:schemeClr val="tx2">
                      <a:lumMod val="50000"/>
                    </a:schemeClr>
                  </a:solidFill>
                </a:rPr>
                <a:t>t = </a:t>
              </a:r>
              <a:r>
                <a:rPr lang="en-GB" sz="1000" b="1" dirty="0" smtClean="0">
                  <a:solidFill>
                    <a:schemeClr val="tx2">
                      <a:lumMod val="50000"/>
                    </a:schemeClr>
                  </a:solidFill>
                </a:rPr>
                <a:t>0</a:t>
              </a:r>
              <a:endParaRPr lang="en-GB" sz="1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683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6" grpId="0"/>
      <p:bldP spid="67" grpId="0"/>
      <p:bldP spid="74" grpId="0"/>
      <p:bldP spid="78" grpId="0"/>
      <p:bldP spid="80" grpId="0"/>
      <p:bldP spid="83" grpId="0"/>
      <p:bldP spid="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GWL – Barometric correction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Barometric </a:t>
                </a:r>
                <a:r>
                  <a:rPr lang="en-GB" dirty="0"/>
                  <a:t>response variable (</a:t>
                </a:r>
                <a:r>
                  <a:rPr lang="el-GR" dirty="0"/>
                  <a:t>Δ</a:t>
                </a:r>
                <a:r>
                  <a:rPr lang="en-GB" dirty="0"/>
                  <a:t>t &amp; </a:t>
                </a:r>
                <a:r>
                  <a:rPr lang="el-GR" dirty="0"/>
                  <a:t>Δ</a:t>
                </a:r>
                <a:r>
                  <a:rPr lang="en-GB" dirty="0"/>
                  <a:t>P</a:t>
                </a:r>
                <a:r>
                  <a:rPr lang="en-GB" dirty="0" smtClean="0"/>
                  <a:t>)</a:t>
                </a:r>
              </a:p>
              <a:p>
                <a:endParaRPr lang="en-GB" dirty="0" smtClean="0"/>
              </a:p>
              <a:p>
                <a:r>
                  <a:rPr lang="en-GB" dirty="0" smtClean="0"/>
                  <a:t>Closed well (GW2)</a:t>
                </a:r>
              </a:p>
              <a:p>
                <a:pPr lvl="1"/>
                <a:r>
                  <a:rPr lang="el-GR" dirty="0"/>
                  <a:t>Δ</a:t>
                </a:r>
                <a:r>
                  <a:rPr lang="en-GB" dirty="0" smtClean="0"/>
                  <a:t>t = 0 (no lag)</a:t>
                </a:r>
              </a:p>
              <a:p>
                <a:pPr lvl="1"/>
                <a:r>
                  <a:rPr lang="el-GR" dirty="0">
                    <a:solidFill>
                      <a:srgbClr val="C00000"/>
                    </a:solidFill>
                  </a:rPr>
                  <a:t>Δ</a:t>
                </a:r>
                <a:r>
                  <a:rPr lang="en-GB" dirty="0" err="1" smtClean="0">
                    <a:solidFill>
                      <a:srgbClr val="C00000"/>
                    </a:solidFill>
                  </a:rPr>
                  <a:t>P</a:t>
                </a:r>
                <a:r>
                  <a:rPr lang="en-GB" baseline="-25000" dirty="0" err="1" smtClean="0">
                    <a:solidFill>
                      <a:srgbClr val="C00000"/>
                    </a:solidFill>
                  </a:rPr>
                  <a:t>abs</a:t>
                </a:r>
                <a:r>
                  <a:rPr lang="en-GB" dirty="0" smtClean="0"/>
                  <a:t> ≠ </a:t>
                </a:r>
                <a:r>
                  <a:rPr lang="el-GR" dirty="0" smtClean="0">
                    <a:solidFill>
                      <a:srgbClr val="0070C0"/>
                    </a:solidFill>
                  </a:rPr>
                  <a:t>Δ</a:t>
                </a:r>
                <a:r>
                  <a:rPr lang="en-GB" dirty="0" err="1" smtClean="0">
                    <a:solidFill>
                      <a:srgbClr val="0070C0"/>
                    </a:solidFill>
                  </a:rPr>
                  <a:t>P</a:t>
                </a:r>
                <a:r>
                  <a:rPr lang="en-GB" baseline="-25000" dirty="0" err="1" smtClean="0">
                    <a:solidFill>
                      <a:srgbClr val="0070C0"/>
                    </a:solidFill>
                  </a:rPr>
                  <a:t>atm</a:t>
                </a:r>
                <a:endParaRPr lang="en-GB" baseline="-25000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GB" dirty="0" smtClean="0"/>
                  <a:t>Barometric efficiency </a:t>
                </a:r>
                <a:r>
                  <a:rPr lang="el-GR" i="1" dirty="0" smtClean="0"/>
                  <a:t>α</a:t>
                </a:r>
                <a:r>
                  <a:rPr lang="en-GB" dirty="0" smtClean="0"/>
                  <a:t> ≠ 1</a:t>
                </a:r>
              </a:p>
              <a:p>
                <a:endParaRPr lang="en-GB" dirty="0"/>
              </a:p>
              <a:p>
                <a:r>
                  <a:rPr lang="en-GB" dirty="0" smtClean="0"/>
                  <a:t>Barometric efficiency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𝑊𝐿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𝑎𝑡𝑚</m:t>
                            </m:r>
                          </m:sub>
                        </m:sSub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</m:t>
                    </m:r>
                  </m:oMath>
                </a14:m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𝑎𝑏𝑠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𝑎𝑡𝑚</m:t>
                            </m:r>
                          </m:sub>
                        </m:sSub>
                      </m:den>
                    </m:f>
                  </m:oMath>
                </a14:m>
                <a:endParaRPr lang="en-GB" dirty="0" smtClean="0"/>
              </a:p>
              <a:p>
                <a:pPr lvl="1"/>
                <a:r>
                  <a:rPr lang="el-GR" i="1" dirty="0" smtClean="0"/>
                  <a:t>α</a:t>
                </a:r>
                <a:r>
                  <a:rPr lang="en-GB" dirty="0" smtClean="0"/>
                  <a:t> = 1 </a:t>
                </a:r>
                <a:r>
                  <a:rPr lang="en-GB" dirty="0" smtClean="0">
                    <a:sym typeface="Wingdings" panose="05000000000000000000" pitchFamily="2" charset="2"/>
                  </a:rPr>
                  <a:t> rigid aquifer</a:t>
                </a:r>
              </a:p>
              <a:p>
                <a:pPr lvl="1"/>
                <a:r>
                  <a:rPr lang="el-GR" i="1" dirty="0" smtClean="0"/>
                  <a:t>α</a:t>
                </a:r>
                <a:r>
                  <a:rPr lang="en-GB" dirty="0" smtClean="0"/>
                  <a:t> = 0 </a:t>
                </a:r>
                <a:r>
                  <a:rPr lang="en-GB" dirty="0" smtClean="0">
                    <a:sym typeface="Wingdings" panose="05000000000000000000" pitchFamily="2" charset="2"/>
                  </a:rPr>
                  <a:t> elastic aquifer</a:t>
                </a:r>
              </a:p>
              <a:p>
                <a:pPr lvl="1"/>
                <a:endParaRPr lang="en-GB" dirty="0">
                  <a:sym typeface="Wingdings" panose="05000000000000000000" pitchFamily="2" charset="2"/>
                </a:endParaRPr>
              </a:p>
              <a:p>
                <a:r>
                  <a:rPr lang="en-GB" dirty="0" smtClean="0">
                    <a:sym typeface="Wingdings" panose="05000000000000000000" pitchFamily="2" charset="2"/>
                  </a:rPr>
                  <a:t>Correction methods: </a:t>
                </a:r>
                <a:r>
                  <a:rPr lang="en-GB" dirty="0" err="1" smtClean="0"/>
                  <a:t>Gonthier</a:t>
                </a:r>
                <a:r>
                  <a:rPr lang="en-GB" dirty="0" smtClean="0"/>
                  <a:t> (2007)</a:t>
                </a:r>
              </a:p>
              <a:p>
                <a:pPr lvl="1"/>
                <a:r>
                  <a:rPr lang="el-GR" i="1" dirty="0"/>
                  <a:t>α</a:t>
                </a:r>
                <a:r>
                  <a:rPr lang="en-GB" dirty="0"/>
                  <a:t> = </a:t>
                </a:r>
                <a:r>
                  <a:rPr lang="en-GB" dirty="0" smtClean="0"/>
                  <a:t>0.16</a:t>
                </a:r>
                <a:endParaRPr lang="en-GB" dirty="0" smtClean="0"/>
              </a:p>
              <a:p>
                <a:pPr lvl="1"/>
                <a:endParaRPr lang="en-GB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73" t="-12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84" y="28874"/>
            <a:ext cx="1439266" cy="720547"/>
          </a:xfrm>
          <a:prstGeom prst="rect">
            <a:avLst/>
          </a:prstGeom>
        </p:spPr>
      </p:pic>
      <p:grpSp>
        <p:nvGrpSpPr>
          <p:cNvPr id="52" name="Groupe 50"/>
          <p:cNvGrpSpPr>
            <a:grpSpLocks noChangeAspect="1"/>
          </p:cNvGrpSpPr>
          <p:nvPr/>
        </p:nvGrpSpPr>
        <p:grpSpPr>
          <a:xfrm>
            <a:off x="5243768" y="877529"/>
            <a:ext cx="3255845" cy="1980000"/>
            <a:chOff x="1677398" y="4536800"/>
            <a:chExt cx="2846832" cy="1731264"/>
          </a:xfrm>
        </p:grpSpPr>
        <p:pic>
          <p:nvPicPr>
            <p:cNvPr id="53" name="Picture 4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7398" y="4536800"/>
              <a:ext cx="2846832" cy="1731264"/>
            </a:xfrm>
            <a:prstGeom prst="rect">
              <a:avLst/>
            </a:prstGeom>
          </p:spPr>
        </p:pic>
        <p:cxnSp>
          <p:nvCxnSpPr>
            <p:cNvPr id="54" name="Straight Connector 40"/>
            <p:cNvCxnSpPr/>
            <p:nvPr/>
          </p:nvCxnSpPr>
          <p:spPr>
            <a:xfrm flipH="1">
              <a:off x="2146354" y="5140869"/>
              <a:ext cx="360000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Straight Connector 41"/>
            <p:cNvCxnSpPr/>
            <p:nvPr/>
          </p:nvCxnSpPr>
          <p:spPr>
            <a:xfrm flipH="1">
              <a:off x="2146355" y="5076219"/>
              <a:ext cx="396000" cy="0"/>
            </a:xfrm>
            <a:prstGeom prst="line">
              <a:avLst/>
            </a:prstGeom>
            <a:ln>
              <a:solidFill>
                <a:srgbClr val="0070C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Straight Connector 42"/>
            <p:cNvCxnSpPr/>
            <p:nvPr/>
          </p:nvCxnSpPr>
          <p:spPr>
            <a:xfrm flipH="1">
              <a:off x="2147534" y="5519571"/>
              <a:ext cx="1044000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Straight Connector 43"/>
            <p:cNvCxnSpPr/>
            <p:nvPr/>
          </p:nvCxnSpPr>
          <p:spPr>
            <a:xfrm flipH="1">
              <a:off x="2142984" y="5469152"/>
              <a:ext cx="1026000" cy="0"/>
            </a:xfrm>
            <a:prstGeom prst="line">
              <a:avLst/>
            </a:prstGeom>
            <a:ln>
              <a:solidFill>
                <a:srgbClr val="0070C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8" name="TextBox 84"/>
          <p:cNvSpPr txBox="1"/>
          <p:nvPr/>
        </p:nvSpPr>
        <p:spPr>
          <a:xfrm>
            <a:off x="628650" y="5741728"/>
            <a:ext cx="7870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 smtClean="0">
                <a:solidFill>
                  <a:srgbClr val="002D4A"/>
                </a:solidFill>
              </a:rPr>
              <a:t>Reference: </a:t>
            </a:r>
            <a:r>
              <a:rPr lang="en-GB" sz="1000" dirty="0" err="1" smtClean="0">
                <a:solidFill>
                  <a:srgbClr val="002D4A"/>
                </a:solidFill>
              </a:rPr>
              <a:t>Gonthier</a:t>
            </a:r>
            <a:r>
              <a:rPr lang="en-GB" sz="1000" dirty="0" smtClean="0">
                <a:solidFill>
                  <a:srgbClr val="002D4A"/>
                </a:solidFill>
              </a:rPr>
              <a:t>, G. J., 2007. A graphical method for estimation of barometric efficiency from continuous data-concepts and application to a site in the Piedmont, Air Force Plant 6, Marietta, Georgia. </a:t>
            </a:r>
            <a:r>
              <a:rPr lang="en-GB" sz="1000" b="1" i="1" dirty="0" smtClean="0">
                <a:solidFill>
                  <a:srgbClr val="002D4A"/>
                </a:solidFill>
              </a:rPr>
              <a:t>Scientific Investigation Report 2007-5111</a:t>
            </a:r>
            <a:r>
              <a:rPr lang="en-GB" sz="1000" dirty="0" smtClean="0">
                <a:solidFill>
                  <a:srgbClr val="002D4A"/>
                </a:solidFill>
              </a:rPr>
              <a:t>. U.S. Geological Survey. Reston, Virginia, USA. 29 p. URL: http://pubs.usgs.gov/sir/2007/5111/pdf/sir2007-5111.pdf.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367" y="3232977"/>
            <a:ext cx="3641434" cy="228513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552518" y="3548386"/>
            <a:ext cx="2813560" cy="276999"/>
          </a:xfrm>
          <a:prstGeom prst="rect">
            <a:avLst/>
          </a:prstGeom>
          <a:ln>
            <a:solidFill>
              <a:srgbClr val="002D4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200" dirty="0" err="1" smtClean="0">
                <a:solidFill>
                  <a:schemeClr val="tx1"/>
                </a:solidFill>
              </a:rPr>
              <a:t>P</a:t>
            </a:r>
            <a:r>
              <a:rPr lang="en-GB" sz="1200" baseline="-25000" dirty="0" err="1" smtClean="0">
                <a:solidFill>
                  <a:schemeClr val="tx1"/>
                </a:solidFill>
              </a:rPr>
              <a:t>w</a:t>
            </a:r>
            <a:r>
              <a:rPr lang="en-GB" sz="1200" baseline="-25000" dirty="0" smtClean="0">
                <a:solidFill>
                  <a:schemeClr val="tx1"/>
                </a:solidFill>
              </a:rPr>
              <a:t>/</a:t>
            </a:r>
            <a:r>
              <a:rPr lang="en-GB" sz="1200" baseline="-25000" dirty="0" err="1" smtClean="0">
                <a:solidFill>
                  <a:schemeClr val="tx1"/>
                </a:solidFill>
              </a:rPr>
              <a:t>corr</a:t>
            </a:r>
            <a:r>
              <a:rPr lang="en-GB" sz="1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1200" dirty="0" smtClean="0">
                <a:solidFill>
                  <a:schemeClr val="tx2">
                    <a:lumMod val="50000"/>
                  </a:schemeClr>
                </a:solidFill>
              </a:rPr>
              <a:t>(WL</a:t>
            </a:r>
            <a:r>
              <a:rPr lang="en-GB" sz="1200" dirty="0" smtClean="0">
                <a:solidFill>
                  <a:schemeClr val="tx2">
                    <a:lumMod val="50000"/>
                  </a:schemeClr>
                </a:solidFill>
              </a:rPr>
              <a:t>) = </a:t>
            </a:r>
            <a:r>
              <a:rPr lang="en-GB" sz="1200" dirty="0" err="1" smtClean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en-GB" sz="1200" baseline="-25000" dirty="0" err="1" smtClean="0">
                <a:solidFill>
                  <a:schemeClr val="tx2">
                    <a:lumMod val="50000"/>
                  </a:schemeClr>
                </a:solidFill>
              </a:rPr>
              <a:t>abs</a:t>
            </a:r>
            <a:r>
              <a:rPr lang="en-GB" sz="1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1200" dirty="0" smtClean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en-GB" sz="1200" dirty="0" err="1" smtClean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en-GB" sz="1200" baseline="-25000" dirty="0" err="1" smtClean="0">
                <a:solidFill>
                  <a:schemeClr val="tx2">
                    <a:lumMod val="50000"/>
                  </a:schemeClr>
                </a:solidFill>
              </a:rPr>
              <a:t>atm</a:t>
            </a:r>
            <a:r>
              <a:rPr lang="en-GB" sz="1200" dirty="0" smtClean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el-GR" sz="1200" dirty="0" smtClean="0">
                <a:solidFill>
                  <a:schemeClr val="tx2">
                    <a:lumMod val="50000"/>
                  </a:schemeClr>
                </a:solidFill>
              </a:rPr>
              <a:t>α</a:t>
            </a:r>
            <a:r>
              <a:rPr lang="en-GB" sz="1200" dirty="0" smtClean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n-GB" sz="1200" dirty="0" err="1" smtClean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en-GB" sz="1200" baseline="-25000" dirty="0" err="1" smtClean="0">
                <a:solidFill>
                  <a:schemeClr val="tx2">
                    <a:lumMod val="50000"/>
                  </a:schemeClr>
                </a:solidFill>
              </a:rPr>
              <a:t>atm</a:t>
            </a:r>
            <a:r>
              <a:rPr lang="en-GB" sz="1200" baseline="-25000" dirty="0" smtClean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en-GB" sz="1200" baseline="-25000" dirty="0" err="1" smtClean="0">
                <a:solidFill>
                  <a:schemeClr val="tx2">
                    <a:lumMod val="50000"/>
                  </a:schemeClr>
                </a:solidFill>
              </a:rPr>
              <a:t>avg</a:t>
            </a:r>
            <a:r>
              <a:rPr lang="en-GB" sz="1200" dirty="0" smtClean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en-GB" sz="1200" dirty="0" err="1" smtClean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en-GB" sz="1200" baseline="-25000" dirty="0" err="1" smtClean="0">
                <a:solidFill>
                  <a:schemeClr val="tx2">
                    <a:lumMod val="50000"/>
                  </a:schemeClr>
                </a:solidFill>
              </a:rPr>
              <a:t>atm</a:t>
            </a:r>
            <a:r>
              <a:rPr lang="en-GB" sz="12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GB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50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8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356" y="3066648"/>
            <a:ext cx="2629994" cy="2090313"/>
          </a:xfrm>
          <a:prstGeom prst="rect">
            <a:avLst/>
          </a:prstGeom>
        </p:spPr>
      </p:pic>
      <p:cxnSp>
        <p:nvCxnSpPr>
          <p:cNvPr id="49" name="Straight Connector 48"/>
          <p:cNvCxnSpPr/>
          <p:nvPr/>
        </p:nvCxnSpPr>
        <p:spPr>
          <a:xfrm flipV="1">
            <a:off x="6219568" y="3829388"/>
            <a:ext cx="223245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934593" y="4099391"/>
            <a:ext cx="15174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Confined with well bore storage</a:t>
            </a:r>
            <a:endParaRPr lang="en-GB" sz="800" dirty="0"/>
          </a:p>
        </p:txBody>
      </p:sp>
      <p:cxnSp>
        <p:nvCxnSpPr>
          <p:cNvPr id="53" name="Straight Arrow Connector 52"/>
          <p:cNvCxnSpPr/>
          <p:nvPr/>
        </p:nvCxnSpPr>
        <p:spPr>
          <a:xfrm flipH="1" flipV="1">
            <a:off x="7200353" y="3977357"/>
            <a:ext cx="135442" cy="128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12"/>
          <p:cNvSpPr txBox="1"/>
          <p:nvPr/>
        </p:nvSpPr>
        <p:spPr>
          <a:xfrm>
            <a:off x="5822530" y="5157036"/>
            <a:ext cx="2692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>
                <a:solidFill>
                  <a:srgbClr val="003560"/>
                </a:solidFill>
              </a:rPr>
              <a:t>Well water level response (opened wells)</a:t>
            </a:r>
            <a:endParaRPr lang="en-GB" sz="1200" i="1" dirty="0">
              <a:solidFill>
                <a:srgbClr val="00356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GWL – Barometric correction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877529"/>
            <a:ext cx="5062403" cy="5418197"/>
          </a:xfrm>
        </p:spPr>
        <p:txBody>
          <a:bodyPr/>
          <a:lstStyle/>
          <a:p>
            <a:r>
              <a:rPr lang="en-GB" dirty="0" smtClean="0"/>
              <a:t>Opened wells (GW1, GW3 &amp; GW4)</a:t>
            </a:r>
            <a:endParaRPr lang="en-GB" dirty="0"/>
          </a:p>
          <a:p>
            <a:pPr lvl="1"/>
            <a:r>
              <a:rPr lang="el-GR" dirty="0"/>
              <a:t>Δ</a:t>
            </a:r>
            <a:r>
              <a:rPr lang="en-GB" dirty="0"/>
              <a:t>t = </a:t>
            </a:r>
            <a:r>
              <a:rPr lang="en-GB" dirty="0" smtClean="0"/>
              <a:t>? (variable)</a:t>
            </a:r>
            <a:endParaRPr lang="en-GB" dirty="0"/>
          </a:p>
          <a:p>
            <a:pPr lvl="1"/>
            <a:r>
              <a:rPr lang="el-GR" dirty="0">
                <a:solidFill>
                  <a:srgbClr val="C00000"/>
                </a:solidFill>
              </a:rPr>
              <a:t>Δ</a:t>
            </a:r>
            <a:r>
              <a:rPr lang="en-GB" dirty="0" err="1">
                <a:solidFill>
                  <a:srgbClr val="C00000"/>
                </a:solidFill>
              </a:rPr>
              <a:t>P</a:t>
            </a:r>
            <a:r>
              <a:rPr lang="en-GB" baseline="-25000" dirty="0" err="1">
                <a:solidFill>
                  <a:srgbClr val="C00000"/>
                </a:solidFill>
              </a:rPr>
              <a:t>abs</a:t>
            </a:r>
            <a:r>
              <a:rPr lang="en-GB" dirty="0"/>
              <a:t> ≠ </a:t>
            </a:r>
            <a:r>
              <a:rPr lang="el-GR" dirty="0">
                <a:solidFill>
                  <a:srgbClr val="0070C0"/>
                </a:solidFill>
              </a:rPr>
              <a:t>Δ</a:t>
            </a:r>
            <a:r>
              <a:rPr lang="en-GB" dirty="0" err="1">
                <a:solidFill>
                  <a:srgbClr val="0070C0"/>
                </a:solidFill>
              </a:rPr>
              <a:t>P</a:t>
            </a:r>
            <a:r>
              <a:rPr lang="en-GB" baseline="-25000" dirty="0" err="1">
                <a:solidFill>
                  <a:srgbClr val="0070C0"/>
                </a:solidFill>
              </a:rPr>
              <a:t>atm</a:t>
            </a:r>
            <a:endParaRPr lang="en-GB" baseline="-25000" dirty="0">
              <a:solidFill>
                <a:srgbClr val="0070C0"/>
              </a:solidFill>
            </a:endParaRPr>
          </a:p>
          <a:p>
            <a:pPr lvl="1"/>
            <a:r>
              <a:rPr lang="en-GB" dirty="0"/>
              <a:t>Barometric efficiency </a:t>
            </a:r>
            <a:r>
              <a:rPr lang="el-GR" i="1" dirty="0"/>
              <a:t>α</a:t>
            </a:r>
            <a:r>
              <a:rPr lang="en-GB" dirty="0"/>
              <a:t> ≠ </a:t>
            </a:r>
            <a:r>
              <a:rPr lang="en-GB" dirty="0" smtClean="0"/>
              <a:t>1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Barometric </a:t>
            </a:r>
            <a:r>
              <a:rPr lang="en-GB" dirty="0"/>
              <a:t>efficiency as a function of </a:t>
            </a:r>
            <a:r>
              <a:rPr lang="en-GB" dirty="0" smtClean="0"/>
              <a:t>time (Rasmussen &amp; Crawford, 1997)</a:t>
            </a:r>
            <a:endParaRPr lang="en-GB" dirty="0"/>
          </a:p>
          <a:p>
            <a:pPr lvl="1"/>
            <a:r>
              <a:rPr lang="en-GB" dirty="0" smtClean="0"/>
              <a:t>Correction method: regression deconvolution </a:t>
            </a:r>
          </a:p>
          <a:p>
            <a:pPr lvl="1"/>
            <a:r>
              <a:rPr lang="en-GB" dirty="0" smtClean="0"/>
              <a:t>Software BETCO (Toll &amp; Rasmussen, 2007)</a:t>
            </a:r>
          </a:p>
          <a:p>
            <a:pPr lvl="1"/>
            <a:r>
              <a:rPr lang="en-GB" dirty="0" smtClean="0"/>
              <a:t>Define time lag</a:t>
            </a:r>
            <a:endParaRPr lang="en-GB" dirty="0"/>
          </a:p>
        </p:txBody>
      </p:sp>
      <p:sp>
        <p:nvSpPr>
          <p:cNvPr id="7" name="TextBox 12"/>
          <p:cNvSpPr txBox="1"/>
          <p:nvPr/>
        </p:nvSpPr>
        <p:spPr>
          <a:xfrm>
            <a:off x="6209148" y="5166429"/>
            <a:ext cx="2305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>
                <a:solidFill>
                  <a:srgbClr val="003560"/>
                </a:solidFill>
              </a:rPr>
              <a:t>Example of step response for GW1</a:t>
            </a:r>
            <a:endParaRPr lang="en-GB" sz="1200" i="1" dirty="0">
              <a:solidFill>
                <a:srgbClr val="003560"/>
              </a:solidFill>
            </a:endParaRPr>
          </a:p>
        </p:txBody>
      </p:sp>
      <p:sp>
        <p:nvSpPr>
          <p:cNvPr id="8" name="TextBox 84"/>
          <p:cNvSpPr txBox="1"/>
          <p:nvPr/>
        </p:nvSpPr>
        <p:spPr>
          <a:xfrm>
            <a:off x="628650" y="5435196"/>
            <a:ext cx="78867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 smtClean="0">
                <a:solidFill>
                  <a:srgbClr val="002D4A"/>
                </a:solidFill>
              </a:rPr>
              <a:t>References:</a:t>
            </a:r>
            <a:r>
              <a:rPr lang="en-GB" sz="1000" dirty="0" smtClean="0">
                <a:solidFill>
                  <a:srgbClr val="002D4A"/>
                </a:solidFill>
              </a:rPr>
              <a:t> </a:t>
            </a:r>
          </a:p>
          <a:p>
            <a:r>
              <a:rPr lang="en-GB" sz="1000" dirty="0" smtClean="0">
                <a:solidFill>
                  <a:srgbClr val="002D4A"/>
                </a:solidFill>
              </a:rPr>
              <a:t>Rasmussen, T. C. &amp; L. A. Crawford, 1997. Identifying and removing barometric pressure effects in confined and unconfined aquifers. Ground Water. 35(3): 502-511. DOI: 10.1111/j.1745-6584.1997.tb00111.x.</a:t>
            </a:r>
          </a:p>
          <a:p>
            <a:r>
              <a:rPr lang="en-GB" sz="1000" dirty="0" smtClean="0">
                <a:solidFill>
                  <a:srgbClr val="002D4A"/>
                </a:solidFill>
              </a:rPr>
              <a:t>Toll, N. J. &amp; T. C. Rasmussen, 2007. Removal of barometric pressure effects and earth tides from observed water levels. Ground Water. 45(1): 101-105. DOI: 10.1111/j.1745-6584.2006.00254.x.</a:t>
            </a: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84" y="28874"/>
            <a:ext cx="1439266" cy="720547"/>
          </a:xfrm>
          <a:prstGeom prst="rect">
            <a:avLst/>
          </a:prstGeom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020146"/>
              </p:ext>
            </p:extLst>
          </p:nvPr>
        </p:nvGraphicFramePr>
        <p:xfrm>
          <a:off x="1702664" y="4164895"/>
          <a:ext cx="2732914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33997"/>
                <a:gridCol w="572707"/>
                <a:gridCol w="713105"/>
                <a:gridCol w="71310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3560"/>
                          </a:solidFill>
                        </a:rPr>
                        <a:t>Well ID</a:t>
                      </a:r>
                      <a:endParaRPr lang="en-GB" dirty="0">
                        <a:solidFill>
                          <a:srgbClr val="0035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3560"/>
                          </a:solidFill>
                        </a:rPr>
                        <a:t>GW1</a:t>
                      </a:r>
                      <a:endParaRPr lang="en-GB" dirty="0">
                        <a:solidFill>
                          <a:srgbClr val="0035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3560"/>
                          </a:solidFill>
                        </a:rPr>
                        <a:t>GW3</a:t>
                      </a:r>
                      <a:endParaRPr lang="en-GB" dirty="0">
                        <a:solidFill>
                          <a:srgbClr val="0035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3560"/>
                          </a:solidFill>
                        </a:rPr>
                        <a:t>GW4</a:t>
                      </a:r>
                      <a:endParaRPr lang="en-GB" dirty="0">
                        <a:solidFill>
                          <a:srgbClr val="0035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002D4A"/>
                          </a:solidFill>
                        </a:rPr>
                        <a:t>Δ</a:t>
                      </a:r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t</a:t>
                      </a:r>
                      <a:endParaRPr lang="en-GB" dirty="0">
                        <a:solidFill>
                          <a:srgbClr val="002D4A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12h</a:t>
                      </a:r>
                      <a:endParaRPr lang="en-GB" dirty="0">
                        <a:solidFill>
                          <a:srgbClr val="002D4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40-70h</a:t>
                      </a:r>
                      <a:endParaRPr lang="en-GB" dirty="0">
                        <a:solidFill>
                          <a:srgbClr val="002D4A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2D4A"/>
                          </a:solidFill>
                        </a:rPr>
                        <a:t>24-40h</a:t>
                      </a:r>
                      <a:endParaRPr lang="en-GB" dirty="0">
                        <a:solidFill>
                          <a:srgbClr val="002D4A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2" name="Groupe 48"/>
          <p:cNvGrpSpPr>
            <a:grpSpLocks noChangeAspect="1"/>
          </p:cNvGrpSpPr>
          <p:nvPr/>
        </p:nvGrpSpPr>
        <p:grpSpPr>
          <a:xfrm>
            <a:off x="7006577" y="857824"/>
            <a:ext cx="2071901" cy="1260000"/>
            <a:chOff x="4527334" y="2804620"/>
            <a:chExt cx="2846832" cy="1731264"/>
          </a:xfrm>
        </p:grpSpPr>
        <p:pic>
          <p:nvPicPr>
            <p:cNvPr id="23" name="Picture 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334" y="2804620"/>
              <a:ext cx="2846832" cy="1731264"/>
            </a:xfrm>
            <a:prstGeom prst="rect">
              <a:avLst/>
            </a:prstGeom>
          </p:spPr>
        </p:pic>
        <p:cxnSp>
          <p:nvCxnSpPr>
            <p:cNvPr id="24" name="Straight Connector 49"/>
            <p:cNvCxnSpPr/>
            <p:nvPr/>
          </p:nvCxnSpPr>
          <p:spPr>
            <a:xfrm>
              <a:off x="5407194" y="3639886"/>
              <a:ext cx="0" cy="378000"/>
            </a:xfrm>
            <a:prstGeom prst="line">
              <a:avLst/>
            </a:prstGeom>
            <a:ln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0"/>
            <p:cNvCxnSpPr/>
            <p:nvPr/>
          </p:nvCxnSpPr>
          <p:spPr>
            <a:xfrm>
              <a:off x="5566609" y="3419238"/>
              <a:ext cx="0" cy="59400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51"/>
            <p:cNvCxnSpPr/>
            <p:nvPr/>
          </p:nvCxnSpPr>
          <p:spPr>
            <a:xfrm>
              <a:off x="6028804" y="3793081"/>
              <a:ext cx="0" cy="234000"/>
            </a:xfrm>
            <a:prstGeom prst="line">
              <a:avLst/>
            </a:prstGeom>
            <a:ln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2"/>
            <p:cNvCxnSpPr/>
            <p:nvPr/>
          </p:nvCxnSpPr>
          <p:spPr>
            <a:xfrm>
              <a:off x="6279333" y="3509086"/>
              <a:ext cx="0" cy="50400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8" name="TextBox 55"/>
            <p:cNvSpPr txBox="1"/>
            <p:nvPr/>
          </p:nvSpPr>
          <p:spPr>
            <a:xfrm>
              <a:off x="5027123" y="3030160"/>
              <a:ext cx="1018078" cy="338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000" b="1" dirty="0" smtClean="0">
                  <a:solidFill>
                    <a:schemeClr val="tx2">
                      <a:lumMod val="50000"/>
                    </a:schemeClr>
                  </a:solidFill>
                </a:rPr>
                <a:t>Δ</a:t>
              </a:r>
              <a:r>
                <a:rPr lang="en-GB" sz="1000" b="1" dirty="0" smtClean="0">
                  <a:solidFill>
                    <a:schemeClr val="tx2">
                      <a:lumMod val="50000"/>
                    </a:schemeClr>
                  </a:solidFill>
                </a:rPr>
                <a:t>t = 7-22h</a:t>
              </a:r>
              <a:endParaRPr lang="en-GB" sz="1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29" name="Straight Connector 56"/>
            <p:cNvCxnSpPr/>
            <p:nvPr/>
          </p:nvCxnSpPr>
          <p:spPr>
            <a:xfrm flipH="1">
              <a:off x="5015313" y="3405761"/>
              <a:ext cx="558000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57"/>
            <p:cNvCxnSpPr/>
            <p:nvPr/>
          </p:nvCxnSpPr>
          <p:spPr>
            <a:xfrm flipH="1">
              <a:off x="5015313" y="3641122"/>
              <a:ext cx="383892" cy="0"/>
            </a:xfrm>
            <a:prstGeom prst="line">
              <a:avLst/>
            </a:prstGeom>
            <a:ln>
              <a:solidFill>
                <a:srgbClr val="0070C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58"/>
            <p:cNvCxnSpPr/>
            <p:nvPr/>
          </p:nvCxnSpPr>
          <p:spPr>
            <a:xfrm flipH="1">
              <a:off x="5015313" y="3507376"/>
              <a:ext cx="1260000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59"/>
            <p:cNvCxnSpPr/>
            <p:nvPr/>
          </p:nvCxnSpPr>
          <p:spPr>
            <a:xfrm flipH="1">
              <a:off x="5015313" y="3797486"/>
              <a:ext cx="1008000" cy="0"/>
            </a:xfrm>
            <a:prstGeom prst="line">
              <a:avLst/>
            </a:prstGeom>
            <a:ln>
              <a:solidFill>
                <a:srgbClr val="0070C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3" name="Groupe 47"/>
          <p:cNvGrpSpPr>
            <a:grpSpLocks noChangeAspect="1"/>
          </p:cNvGrpSpPr>
          <p:nvPr/>
        </p:nvGrpSpPr>
        <p:grpSpPr>
          <a:xfrm>
            <a:off x="4859782" y="907822"/>
            <a:ext cx="2071901" cy="1260000"/>
            <a:chOff x="1683136" y="2799646"/>
            <a:chExt cx="2846832" cy="1731264"/>
          </a:xfrm>
        </p:grpSpPr>
        <p:pic>
          <p:nvPicPr>
            <p:cNvPr id="34" name="Picture 4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3136" y="2799646"/>
              <a:ext cx="2846832" cy="1731264"/>
            </a:xfrm>
            <a:prstGeom prst="rect">
              <a:avLst/>
            </a:prstGeom>
          </p:spPr>
        </p:pic>
        <p:cxnSp>
          <p:nvCxnSpPr>
            <p:cNvPr id="35" name="Straight Connector 66"/>
            <p:cNvCxnSpPr/>
            <p:nvPr/>
          </p:nvCxnSpPr>
          <p:spPr>
            <a:xfrm>
              <a:off x="2527912" y="3322831"/>
              <a:ext cx="0" cy="68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67"/>
            <p:cNvCxnSpPr/>
            <p:nvPr/>
          </p:nvCxnSpPr>
          <p:spPr>
            <a:xfrm>
              <a:off x="2609658" y="3348231"/>
              <a:ext cx="0" cy="66600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68"/>
            <p:cNvCxnSpPr/>
            <p:nvPr/>
          </p:nvCxnSpPr>
          <p:spPr>
            <a:xfrm>
              <a:off x="3151906" y="3723709"/>
              <a:ext cx="0" cy="290386"/>
            </a:xfrm>
            <a:prstGeom prst="line">
              <a:avLst/>
            </a:prstGeom>
            <a:ln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69"/>
            <p:cNvCxnSpPr/>
            <p:nvPr/>
          </p:nvCxnSpPr>
          <p:spPr>
            <a:xfrm>
              <a:off x="3227126" y="3723709"/>
              <a:ext cx="0" cy="290386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9" name="TextBox 72"/>
            <p:cNvSpPr txBox="1"/>
            <p:nvPr/>
          </p:nvSpPr>
          <p:spPr>
            <a:xfrm>
              <a:off x="2136296" y="3023443"/>
              <a:ext cx="955999" cy="338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000" b="1" dirty="0" smtClean="0">
                  <a:solidFill>
                    <a:schemeClr val="tx2">
                      <a:lumMod val="50000"/>
                    </a:schemeClr>
                  </a:solidFill>
                </a:rPr>
                <a:t>Δ</a:t>
              </a:r>
              <a:r>
                <a:rPr lang="en-GB" sz="1000" b="1" dirty="0" smtClean="0">
                  <a:solidFill>
                    <a:schemeClr val="tx2">
                      <a:lumMod val="50000"/>
                    </a:schemeClr>
                  </a:solidFill>
                </a:rPr>
                <a:t>t = 4-9h</a:t>
              </a:r>
              <a:endParaRPr lang="en-GB" sz="1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40" name="Straight Connector 73"/>
            <p:cNvCxnSpPr/>
            <p:nvPr/>
          </p:nvCxnSpPr>
          <p:spPr>
            <a:xfrm flipH="1">
              <a:off x="2139863" y="3724006"/>
              <a:ext cx="108726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74"/>
            <p:cNvCxnSpPr/>
            <p:nvPr/>
          </p:nvCxnSpPr>
          <p:spPr>
            <a:xfrm flipH="1">
              <a:off x="2136296" y="3352780"/>
              <a:ext cx="464264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75"/>
            <p:cNvCxnSpPr/>
            <p:nvPr/>
          </p:nvCxnSpPr>
          <p:spPr>
            <a:xfrm flipH="1">
              <a:off x="2144020" y="3323688"/>
              <a:ext cx="383892" cy="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Connector 76"/>
            <p:cNvCxnSpPr/>
            <p:nvPr/>
          </p:nvCxnSpPr>
          <p:spPr>
            <a:xfrm flipH="1">
              <a:off x="2139863" y="3723709"/>
              <a:ext cx="1012043" cy="0"/>
            </a:xfrm>
            <a:prstGeom prst="line">
              <a:avLst/>
            </a:prstGeom>
            <a:ln>
              <a:solidFill>
                <a:srgbClr val="0070C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1" name="Groupe 49"/>
          <p:cNvGrpSpPr>
            <a:grpSpLocks noChangeAspect="1"/>
          </p:cNvGrpSpPr>
          <p:nvPr/>
        </p:nvGrpSpPr>
        <p:grpSpPr>
          <a:xfrm>
            <a:off x="6038229" y="1705368"/>
            <a:ext cx="2071901" cy="1260000"/>
            <a:chOff x="4526014" y="4533855"/>
            <a:chExt cx="2846832" cy="1731264"/>
          </a:xfrm>
        </p:grpSpPr>
        <p:pic>
          <p:nvPicPr>
            <p:cNvPr id="12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6014" y="4533855"/>
              <a:ext cx="2846832" cy="1731264"/>
            </a:xfrm>
            <a:prstGeom prst="rect">
              <a:avLst/>
            </a:prstGeom>
          </p:spPr>
        </p:pic>
        <p:cxnSp>
          <p:nvCxnSpPr>
            <p:cNvPr id="13" name="Straight Connector 17"/>
            <p:cNvCxnSpPr/>
            <p:nvPr/>
          </p:nvCxnSpPr>
          <p:spPr>
            <a:xfrm>
              <a:off x="5396775" y="5064478"/>
              <a:ext cx="0" cy="684000"/>
            </a:xfrm>
            <a:prstGeom prst="line">
              <a:avLst/>
            </a:prstGeom>
            <a:ln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8"/>
            <p:cNvCxnSpPr/>
            <p:nvPr/>
          </p:nvCxnSpPr>
          <p:spPr>
            <a:xfrm>
              <a:off x="5513290" y="5089094"/>
              <a:ext cx="0" cy="64800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9"/>
            <p:cNvCxnSpPr/>
            <p:nvPr/>
          </p:nvCxnSpPr>
          <p:spPr>
            <a:xfrm>
              <a:off x="6010149" y="5469472"/>
              <a:ext cx="0" cy="270000"/>
            </a:xfrm>
            <a:prstGeom prst="line">
              <a:avLst/>
            </a:prstGeom>
            <a:ln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0"/>
            <p:cNvCxnSpPr/>
            <p:nvPr/>
          </p:nvCxnSpPr>
          <p:spPr>
            <a:xfrm>
              <a:off x="6096714" y="5418669"/>
              <a:ext cx="0" cy="32400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23"/>
            <p:cNvCxnSpPr/>
            <p:nvPr/>
          </p:nvCxnSpPr>
          <p:spPr>
            <a:xfrm flipH="1">
              <a:off x="4998714" y="5422990"/>
              <a:ext cx="1098000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24"/>
            <p:cNvCxnSpPr/>
            <p:nvPr/>
          </p:nvCxnSpPr>
          <p:spPr>
            <a:xfrm flipH="1">
              <a:off x="5008371" y="5469419"/>
              <a:ext cx="1008000" cy="0"/>
            </a:xfrm>
            <a:prstGeom prst="line">
              <a:avLst/>
            </a:prstGeom>
            <a:ln>
              <a:solidFill>
                <a:srgbClr val="0070C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25"/>
            <p:cNvCxnSpPr/>
            <p:nvPr/>
          </p:nvCxnSpPr>
          <p:spPr>
            <a:xfrm flipH="1">
              <a:off x="5003086" y="5058181"/>
              <a:ext cx="396000" cy="0"/>
            </a:xfrm>
            <a:prstGeom prst="line">
              <a:avLst/>
            </a:prstGeom>
            <a:ln>
              <a:solidFill>
                <a:srgbClr val="0070C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26"/>
            <p:cNvCxnSpPr/>
            <p:nvPr/>
          </p:nvCxnSpPr>
          <p:spPr>
            <a:xfrm flipH="1">
              <a:off x="5016735" y="5089094"/>
              <a:ext cx="496555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TextBox 27"/>
            <p:cNvSpPr txBox="1"/>
            <p:nvPr/>
          </p:nvSpPr>
          <p:spPr>
            <a:xfrm>
              <a:off x="5002285" y="4759571"/>
              <a:ext cx="1094428" cy="338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000" b="1" dirty="0" smtClean="0">
                  <a:solidFill>
                    <a:schemeClr val="tx2">
                      <a:lumMod val="50000"/>
                    </a:schemeClr>
                  </a:solidFill>
                </a:rPr>
                <a:t>Δ</a:t>
              </a:r>
              <a:r>
                <a:rPr lang="en-GB" sz="1000" b="1" dirty="0" smtClean="0">
                  <a:solidFill>
                    <a:schemeClr val="tx2">
                      <a:lumMod val="50000"/>
                    </a:schemeClr>
                  </a:solidFill>
                </a:rPr>
                <a:t>t = 10-14h</a:t>
              </a:r>
              <a:endParaRPr lang="en-GB" sz="1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534097" y="3015366"/>
            <a:ext cx="2942852" cy="2150844"/>
            <a:chOff x="5534097" y="3100202"/>
            <a:chExt cx="2942852" cy="2150844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34097" y="3100202"/>
              <a:ext cx="2942852" cy="2150844"/>
            </a:xfrm>
            <a:prstGeom prst="rect">
              <a:avLst/>
            </a:prstGeom>
          </p:spPr>
        </p:pic>
        <p:sp>
          <p:nvSpPr>
            <p:cNvPr id="59" name="Freeform 58"/>
            <p:cNvSpPr/>
            <p:nvPr/>
          </p:nvSpPr>
          <p:spPr>
            <a:xfrm>
              <a:off x="5815914" y="3623612"/>
              <a:ext cx="2652583" cy="1215180"/>
            </a:xfrm>
            <a:custGeom>
              <a:avLst/>
              <a:gdLst>
                <a:gd name="connsiteX0" fmla="*/ 28820 w 2681403"/>
                <a:gd name="connsiteY0" fmla="*/ 84375 h 1306948"/>
                <a:gd name="connsiteX1" fmla="*/ 111198 w 2681403"/>
                <a:gd name="connsiteY1" fmla="*/ 109089 h 1306948"/>
                <a:gd name="connsiteX2" fmla="*/ 926744 w 2681403"/>
                <a:gd name="connsiteY2" fmla="*/ 1155294 h 1306948"/>
                <a:gd name="connsiteX3" fmla="*/ 2681403 w 2681403"/>
                <a:gd name="connsiteY3" fmla="*/ 1278862 h 1306948"/>
                <a:gd name="connsiteX0" fmla="*/ 23136 w 2675719"/>
                <a:gd name="connsiteY0" fmla="*/ 79924 h 1287380"/>
                <a:gd name="connsiteX1" fmla="*/ 105514 w 2675719"/>
                <a:gd name="connsiteY1" fmla="*/ 104638 h 1287380"/>
                <a:gd name="connsiteX2" fmla="*/ 805730 w 2675719"/>
                <a:gd name="connsiteY2" fmla="*/ 1084940 h 1287380"/>
                <a:gd name="connsiteX3" fmla="*/ 2675719 w 2675719"/>
                <a:gd name="connsiteY3" fmla="*/ 1274411 h 1287380"/>
                <a:gd name="connsiteX0" fmla="*/ 13232 w 2665815"/>
                <a:gd name="connsiteY0" fmla="*/ 44080 h 1249987"/>
                <a:gd name="connsiteX1" fmla="*/ 136799 w 2665815"/>
                <a:gd name="connsiteY1" fmla="*/ 151172 h 1249987"/>
                <a:gd name="connsiteX2" fmla="*/ 795826 w 2665815"/>
                <a:gd name="connsiteY2" fmla="*/ 1049096 h 1249987"/>
                <a:gd name="connsiteX3" fmla="*/ 2665815 w 2665815"/>
                <a:gd name="connsiteY3" fmla="*/ 1238567 h 1249987"/>
                <a:gd name="connsiteX0" fmla="*/ 15921 w 2668504"/>
                <a:gd name="connsiteY0" fmla="*/ 75339 h 1281246"/>
                <a:gd name="connsiteX1" fmla="*/ 139488 w 2668504"/>
                <a:gd name="connsiteY1" fmla="*/ 182431 h 1281246"/>
                <a:gd name="connsiteX2" fmla="*/ 798515 w 2668504"/>
                <a:gd name="connsiteY2" fmla="*/ 1080355 h 1281246"/>
                <a:gd name="connsiteX3" fmla="*/ 2668504 w 2668504"/>
                <a:gd name="connsiteY3" fmla="*/ 1269826 h 1281246"/>
                <a:gd name="connsiteX0" fmla="*/ 5391 w 2657974"/>
                <a:gd name="connsiteY0" fmla="*/ 25461 h 1231368"/>
                <a:gd name="connsiteX1" fmla="*/ 128958 w 2657974"/>
                <a:gd name="connsiteY1" fmla="*/ 132553 h 1231368"/>
                <a:gd name="connsiteX2" fmla="*/ 787985 w 2657974"/>
                <a:gd name="connsiteY2" fmla="*/ 1030477 h 1231368"/>
                <a:gd name="connsiteX3" fmla="*/ 2657974 w 2657974"/>
                <a:gd name="connsiteY3" fmla="*/ 1219948 h 1231368"/>
                <a:gd name="connsiteX0" fmla="*/ 0 w 2652583"/>
                <a:gd name="connsiteY0" fmla="*/ 9273 h 1215180"/>
                <a:gd name="connsiteX1" fmla="*/ 123567 w 2652583"/>
                <a:gd name="connsiteY1" fmla="*/ 116365 h 1215180"/>
                <a:gd name="connsiteX2" fmla="*/ 782594 w 2652583"/>
                <a:gd name="connsiteY2" fmla="*/ 1014289 h 1215180"/>
                <a:gd name="connsiteX3" fmla="*/ 2652583 w 2652583"/>
                <a:gd name="connsiteY3" fmla="*/ 1203760 h 121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52583" h="1215180">
                  <a:moveTo>
                    <a:pt x="0" y="9273"/>
                  </a:moveTo>
                  <a:cubicBezTo>
                    <a:pt x="89930" y="-26423"/>
                    <a:pt x="100227" y="47716"/>
                    <a:pt x="123567" y="116365"/>
                  </a:cubicBezTo>
                  <a:cubicBezTo>
                    <a:pt x="146907" y="185014"/>
                    <a:pt x="361091" y="833056"/>
                    <a:pt x="782594" y="1014289"/>
                  </a:cubicBezTo>
                  <a:cubicBezTo>
                    <a:pt x="1204097" y="1195522"/>
                    <a:pt x="1989437" y="1239457"/>
                    <a:pt x="2652583" y="1203760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1" name="Group 60"/>
          <p:cNvGrpSpPr>
            <a:grpSpLocks noChangeAspect="1"/>
          </p:cNvGrpSpPr>
          <p:nvPr/>
        </p:nvGrpSpPr>
        <p:grpSpPr>
          <a:xfrm>
            <a:off x="5526016" y="3015366"/>
            <a:ext cx="2950931" cy="2153174"/>
            <a:chOff x="0" y="0"/>
            <a:chExt cx="3629024" cy="2647950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3"/>
            <a:stretch/>
          </p:blipFill>
          <p:spPr>
            <a:xfrm>
              <a:off x="0" y="0"/>
              <a:ext cx="3619500" cy="2647950"/>
            </a:xfrm>
            <a:prstGeom prst="rect">
              <a:avLst/>
            </a:prstGeom>
          </p:spPr>
        </p:pic>
        <p:sp>
          <p:nvSpPr>
            <p:cNvPr id="63" name="Freeform 62"/>
            <p:cNvSpPr/>
            <p:nvPr/>
          </p:nvSpPr>
          <p:spPr>
            <a:xfrm>
              <a:off x="361345" y="920303"/>
              <a:ext cx="3267679" cy="1289498"/>
            </a:xfrm>
            <a:custGeom>
              <a:avLst/>
              <a:gdLst>
                <a:gd name="connsiteX0" fmla="*/ 0 w 3248025"/>
                <a:gd name="connsiteY0" fmla="*/ 0 h 1853533"/>
                <a:gd name="connsiteX1" fmla="*/ 1009650 w 3248025"/>
                <a:gd name="connsiteY1" fmla="*/ 1609725 h 1853533"/>
                <a:gd name="connsiteX2" fmla="*/ 3248025 w 3248025"/>
                <a:gd name="connsiteY2" fmla="*/ 1819275 h 1853533"/>
                <a:gd name="connsiteX0" fmla="*/ 0 w 3248025"/>
                <a:gd name="connsiteY0" fmla="*/ 0 h 1829352"/>
                <a:gd name="connsiteX1" fmla="*/ 962025 w 3248025"/>
                <a:gd name="connsiteY1" fmla="*/ 1447747 h 1829352"/>
                <a:gd name="connsiteX2" fmla="*/ 3248025 w 3248025"/>
                <a:gd name="connsiteY2" fmla="*/ 1819275 h 1829352"/>
                <a:gd name="connsiteX0" fmla="*/ 0 w 3248025"/>
                <a:gd name="connsiteY0" fmla="*/ 0 h 1833675"/>
                <a:gd name="connsiteX1" fmla="*/ 866775 w 3248025"/>
                <a:gd name="connsiteY1" fmla="*/ 1504914 h 1833675"/>
                <a:gd name="connsiteX2" fmla="*/ 3248025 w 3248025"/>
                <a:gd name="connsiteY2" fmla="*/ 1819275 h 1833675"/>
                <a:gd name="connsiteX0" fmla="*/ 0 w 3248025"/>
                <a:gd name="connsiteY0" fmla="*/ 0 h 1832758"/>
                <a:gd name="connsiteX1" fmla="*/ 857250 w 3248025"/>
                <a:gd name="connsiteY1" fmla="*/ 1495387 h 1832758"/>
                <a:gd name="connsiteX2" fmla="*/ 3248025 w 3248025"/>
                <a:gd name="connsiteY2" fmla="*/ 1819275 h 1832758"/>
                <a:gd name="connsiteX0" fmla="*/ 0 w 3248025"/>
                <a:gd name="connsiteY0" fmla="*/ 0 h 1837096"/>
                <a:gd name="connsiteX1" fmla="*/ 904875 w 3248025"/>
                <a:gd name="connsiteY1" fmla="*/ 1533490 h 1837096"/>
                <a:gd name="connsiteX2" fmla="*/ 3248025 w 3248025"/>
                <a:gd name="connsiteY2" fmla="*/ 1819275 h 1837096"/>
                <a:gd name="connsiteX0" fmla="*/ 0 w 3257550"/>
                <a:gd name="connsiteY0" fmla="*/ 0 h 1837096"/>
                <a:gd name="connsiteX1" fmla="*/ 904875 w 3257550"/>
                <a:gd name="connsiteY1" fmla="*/ 1533490 h 1837096"/>
                <a:gd name="connsiteX2" fmla="*/ 3257550 w 3257550"/>
                <a:gd name="connsiteY2" fmla="*/ 1819275 h 1837096"/>
                <a:gd name="connsiteX0" fmla="*/ 0 w 3257550"/>
                <a:gd name="connsiteY0" fmla="*/ 0 h 1852973"/>
                <a:gd name="connsiteX1" fmla="*/ 904875 w 3257550"/>
                <a:gd name="connsiteY1" fmla="*/ 1533490 h 1852973"/>
                <a:gd name="connsiteX2" fmla="*/ 3257550 w 3257550"/>
                <a:gd name="connsiteY2" fmla="*/ 1837096 h 1852973"/>
                <a:gd name="connsiteX0" fmla="*/ 0 w 3257550"/>
                <a:gd name="connsiteY0" fmla="*/ 0 h 1838832"/>
                <a:gd name="connsiteX1" fmla="*/ 904875 w 3257550"/>
                <a:gd name="connsiteY1" fmla="*/ 1533490 h 1838832"/>
                <a:gd name="connsiteX2" fmla="*/ 3257550 w 3257550"/>
                <a:gd name="connsiteY2" fmla="*/ 1837096 h 1838832"/>
                <a:gd name="connsiteX0" fmla="*/ 0 w 3257550"/>
                <a:gd name="connsiteY0" fmla="*/ 0 h 1838832"/>
                <a:gd name="connsiteX1" fmla="*/ 329484 w 3257550"/>
                <a:gd name="connsiteY1" fmla="*/ 889587 h 1838832"/>
                <a:gd name="connsiteX2" fmla="*/ 904875 w 3257550"/>
                <a:gd name="connsiteY2" fmla="*/ 1533490 h 1838832"/>
                <a:gd name="connsiteX3" fmla="*/ 3257550 w 3257550"/>
                <a:gd name="connsiteY3" fmla="*/ 1837096 h 1838832"/>
                <a:gd name="connsiteX0" fmla="*/ 0 w 3257550"/>
                <a:gd name="connsiteY0" fmla="*/ 0 h 1838832"/>
                <a:gd name="connsiteX1" fmla="*/ 451054 w 3257550"/>
                <a:gd name="connsiteY1" fmla="*/ 712902 h 1838832"/>
                <a:gd name="connsiteX2" fmla="*/ 904875 w 3257550"/>
                <a:gd name="connsiteY2" fmla="*/ 1533490 h 1838832"/>
                <a:gd name="connsiteX3" fmla="*/ 3257550 w 3257550"/>
                <a:gd name="connsiteY3" fmla="*/ 1837096 h 1838832"/>
                <a:gd name="connsiteX0" fmla="*/ 0 w 3267680"/>
                <a:gd name="connsiteY0" fmla="*/ 0 h 1319167"/>
                <a:gd name="connsiteX1" fmla="*/ 461184 w 3267680"/>
                <a:gd name="connsiteY1" fmla="*/ 193237 h 1319167"/>
                <a:gd name="connsiteX2" fmla="*/ 915005 w 3267680"/>
                <a:gd name="connsiteY2" fmla="*/ 1013825 h 1319167"/>
                <a:gd name="connsiteX3" fmla="*/ 3267680 w 3267680"/>
                <a:gd name="connsiteY3" fmla="*/ 1317431 h 1319167"/>
                <a:gd name="connsiteX0" fmla="*/ 0 w 3267680"/>
                <a:gd name="connsiteY0" fmla="*/ 0 h 1319167"/>
                <a:gd name="connsiteX1" fmla="*/ 461184 w 3267680"/>
                <a:gd name="connsiteY1" fmla="*/ 193237 h 1319167"/>
                <a:gd name="connsiteX2" fmla="*/ 915005 w 3267680"/>
                <a:gd name="connsiteY2" fmla="*/ 1013825 h 1319167"/>
                <a:gd name="connsiteX3" fmla="*/ 3267680 w 3267680"/>
                <a:gd name="connsiteY3" fmla="*/ 1317431 h 1319167"/>
                <a:gd name="connsiteX0" fmla="*/ 0 w 3267680"/>
                <a:gd name="connsiteY0" fmla="*/ 5477 h 1324644"/>
                <a:gd name="connsiteX1" fmla="*/ 461184 w 3267680"/>
                <a:gd name="connsiteY1" fmla="*/ 198714 h 1324644"/>
                <a:gd name="connsiteX2" fmla="*/ 915005 w 3267680"/>
                <a:gd name="connsiteY2" fmla="*/ 1019302 h 1324644"/>
                <a:gd name="connsiteX3" fmla="*/ 3267680 w 3267680"/>
                <a:gd name="connsiteY3" fmla="*/ 1322908 h 1324644"/>
                <a:gd name="connsiteX0" fmla="*/ 0 w 3267680"/>
                <a:gd name="connsiteY0" fmla="*/ 5477 h 1324644"/>
                <a:gd name="connsiteX1" fmla="*/ 430791 w 3267680"/>
                <a:gd name="connsiteY1" fmla="*/ 198714 h 1324644"/>
                <a:gd name="connsiteX2" fmla="*/ 915005 w 3267680"/>
                <a:gd name="connsiteY2" fmla="*/ 1019302 h 1324644"/>
                <a:gd name="connsiteX3" fmla="*/ 3267680 w 3267680"/>
                <a:gd name="connsiteY3" fmla="*/ 1322908 h 1324644"/>
                <a:gd name="connsiteX0" fmla="*/ 0 w 3267680"/>
                <a:gd name="connsiteY0" fmla="*/ 5477 h 1324644"/>
                <a:gd name="connsiteX1" fmla="*/ 430791 w 3267680"/>
                <a:gd name="connsiteY1" fmla="*/ 198714 h 1324644"/>
                <a:gd name="connsiteX2" fmla="*/ 915005 w 3267680"/>
                <a:gd name="connsiteY2" fmla="*/ 1019302 h 1324644"/>
                <a:gd name="connsiteX3" fmla="*/ 3267680 w 3267680"/>
                <a:gd name="connsiteY3" fmla="*/ 1322908 h 1324644"/>
                <a:gd name="connsiteX0" fmla="*/ 0 w 3267680"/>
                <a:gd name="connsiteY0" fmla="*/ 5477 h 1324644"/>
                <a:gd name="connsiteX1" fmla="*/ 430791 w 3267680"/>
                <a:gd name="connsiteY1" fmla="*/ 198714 h 1324644"/>
                <a:gd name="connsiteX2" fmla="*/ 915005 w 3267680"/>
                <a:gd name="connsiteY2" fmla="*/ 1019302 h 1324644"/>
                <a:gd name="connsiteX3" fmla="*/ 3267680 w 3267680"/>
                <a:gd name="connsiteY3" fmla="*/ 1322908 h 1324644"/>
                <a:gd name="connsiteX0" fmla="*/ 0 w 3267680"/>
                <a:gd name="connsiteY0" fmla="*/ 5477 h 1330006"/>
                <a:gd name="connsiteX1" fmla="*/ 430791 w 3267680"/>
                <a:gd name="connsiteY1" fmla="*/ 198714 h 1330006"/>
                <a:gd name="connsiteX2" fmla="*/ 955528 w 3267680"/>
                <a:gd name="connsiteY2" fmla="*/ 1071268 h 1330006"/>
                <a:gd name="connsiteX3" fmla="*/ 3267680 w 3267680"/>
                <a:gd name="connsiteY3" fmla="*/ 1322908 h 1330006"/>
                <a:gd name="connsiteX0" fmla="*/ 0 w 3267680"/>
                <a:gd name="connsiteY0" fmla="*/ 5477 h 1324054"/>
                <a:gd name="connsiteX1" fmla="*/ 430791 w 3267680"/>
                <a:gd name="connsiteY1" fmla="*/ 198714 h 1324054"/>
                <a:gd name="connsiteX2" fmla="*/ 955528 w 3267680"/>
                <a:gd name="connsiteY2" fmla="*/ 1071268 h 1324054"/>
                <a:gd name="connsiteX3" fmla="*/ 3267680 w 3267680"/>
                <a:gd name="connsiteY3" fmla="*/ 1322908 h 1324054"/>
                <a:gd name="connsiteX0" fmla="*/ 0 w 3267680"/>
                <a:gd name="connsiteY0" fmla="*/ 5477 h 1324054"/>
                <a:gd name="connsiteX1" fmla="*/ 430791 w 3267680"/>
                <a:gd name="connsiteY1" fmla="*/ 198714 h 1324054"/>
                <a:gd name="connsiteX2" fmla="*/ 955528 w 3267680"/>
                <a:gd name="connsiteY2" fmla="*/ 1071268 h 1324054"/>
                <a:gd name="connsiteX3" fmla="*/ 3267680 w 3267680"/>
                <a:gd name="connsiteY3" fmla="*/ 1322908 h 1324054"/>
                <a:gd name="connsiteX0" fmla="*/ 0 w 3267680"/>
                <a:gd name="connsiteY0" fmla="*/ 5477 h 1323842"/>
                <a:gd name="connsiteX1" fmla="*/ 430791 w 3267680"/>
                <a:gd name="connsiteY1" fmla="*/ 198714 h 1323842"/>
                <a:gd name="connsiteX2" fmla="*/ 884613 w 3267680"/>
                <a:gd name="connsiteY2" fmla="*/ 1060876 h 1323842"/>
                <a:gd name="connsiteX3" fmla="*/ 3267680 w 3267680"/>
                <a:gd name="connsiteY3" fmla="*/ 1322908 h 1323842"/>
                <a:gd name="connsiteX0" fmla="*/ 0 w 3267680"/>
                <a:gd name="connsiteY0" fmla="*/ 5477 h 1323842"/>
                <a:gd name="connsiteX1" fmla="*/ 430791 w 3267680"/>
                <a:gd name="connsiteY1" fmla="*/ 198714 h 1323842"/>
                <a:gd name="connsiteX2" fmla="*/ 884613 w 3267680"/>
                <a:gd name="connsiteY2" fmla="*/ 1060876 h 1323842"/>
                <a:gd name="connsiteX3" fmla="*/ 3267680 w 3267680"/>
                <a:gd name="connsiteY3" fmla="*/ 1322908 h 1323842"/>
                <a:gd name="connsiteX0" fmla="*/ 0 w 3267680"/>
                <a:gd name="connsiteY0" fmla="*/ 5477 h 1323842"/>
                <a:gd name="connsiteX1" fmla="*/ 430791 w 3267680"/>
                <a:gd name="connsiteY1" fmla="*/ 198714 h 1323842"/>
                <a:gd name="connsiteX2" fmla="*/ 884613 w 3267680"/>
                <a:gd name="connsiteY2" fmla="*/ 1060876 h 1323842"/>
                <a:gd name="connsiteX3" fmla="*/ 3267680 w 3267680"/>
                <a:gd name="connsiteY3" fmla="*/ 1322908 h 1323842"/>
                <a:gd name="connsiteX0" fmla="*/ 0 w 3267680"/>
                <a:gd name="connsiteY0" fmla="*/ 5477 h 1323294"/>
                <a:gd name="connsiteX1" fmla="*/ 430791 w 3267680"/>
                <a:gd name="connsiteY1" fmla="*/ 198714 h 1323294"/>
                <a:gd name="connsiteX2" fmla="*/ 884613 w 3267680"/>
                <a:gd name="connsiteY2" fmla="*/ 1060876 h 1323294"/>
                <a:gd name="connsiteX3" fmla="*/ 3267680 w 3267680"/>
                <a:gd name="connsiteY3" fmla="*/ 1322908 h 1323294"/>
                <a:gd name="connsiteX0" fmla="*/ 0 w 3267680"/>
                <a:gd name="connsiteY0" fmla="*/ 5477 h 1323694"/>
                <a:gd name="connsiteX1" fmla="*/ 430791 w 3267680"/>
                <a:gd name="connsiteY1" fmla="*/ 198714 h 1323694"/>
                <a:gd name="connsiteX2" fmla="*/ 884613 w 3267680"/>
                <a:gd name="connsiteY2" fmla="*/ 1060876 h 1323694"/>
                <a:gd name="connsiteX3" fmla="*/ 3267680 w 3267680"/>
                <a:gd name="connsiteY3" fmla="*/ 1322908 h 1323694"/>
                <a:gd name="connsiteX0" fmla="*/ 0 w 3267680"/>
                <a:gd name="connsiteY0" fmla="*/ 5477 h 1323264"/>
                <a:gd name="connsiteX1" fmla="*/ 430791 w 3267680"/>
                <a:gd name="connsiteY1" fmla="*/ 198714 h 1323264"/>
                <a:gd name="connsiteX2" fmla="*/ 884613 w 3267680"/>
                <a:gd name="connsiteY2" fmla="*/ 1060876 h 1323264"/>
                <a:gd name="connsiteX3" fmla="*/ 3267680 w 3267680"/>
                <a:gd name="connsiteY3" fmla="*/ 1322908 h 1323264"/>
                <a:gd name="connsiteX0" fmla="*/ 0 w 3267680"/>
                <a:gd name="connsiteY0" fmla="*/ 5477 h 1323264"/>
                <a:gd name="connsiteX1" fmla="*/ 430791 w 3267680"/>
                <a:gd name="connsiteY1" fmla="*/ 198714 h 1323264"/>
                <a:gd name="connsiteX2" fmla="*/ 884613 w 3267680"/>
                <a:gd name="connsiteY2" fmla="*/ 1060876 h 1323264"/>
                <a:gd name="connsiteX3" fmla="*/ 3267680 w 3267680"/>
                <a:gd name="connsiteY3" fmla="*/ 1322908 h 1323264"/>
                <a:gd name="connsiteX0" fmla="*/ 0 w 3267680"/>
                <a:gd name="connsiteY0" fmla="*/ 5477 h 1322908"/>
                <a:gd name="connsiteX1" fmla="*/ 430791 w 3267680"/>
                <a:gd name="connsiteY1" fmla="*/ 198714 h 1322908"/>
                <a:gd name="connsiteX2" fmla="*/ 3267680 w 3267680"/>
                <a:gd name="connsiteY2" fmla="*/ 1322908 h 1322908"/>
                <a:gd name="connsiteX0" fmla="*/ 0 w 3267680"/>
                <a:gd name="connsiteY0" fmla="*/ 5477 h 1322908"/>
                <a:gd name="connsiteX1" fmla="*/ 430791 w 3267680"/>
                <a:gd name="connsiteY1" fmla="*/ 198714 h 1322908"/>
                <a:gd name="connsiteX2" fmla="*/ 1737667 w 3267680"/>
                <a:gd name="connsiteY2" fmla="*/ 728772 h 1322908"/>
                <a:gd name="connsiteX3" fmla="*/ 3267680 w 3267680"/>
                <a:gd name="connsiteY3" fmla="*/ 1322908 h 1322908"/>
                <a:gd name="connsiteX0" fmla="*/ 0 w 3267680"/>
                <a:gd name="connsiteY0" fmla="*/ 5477 h 1322908"/>
                <a:gd name="connsiteX1" fmla="*/ 430791 w 3267680"/>
                <a:gd name="connsiteY1" fmla="*/ 198714 h 1322908"/>
                <a:gd name="connsiteX2" fmla="*/ 1109557 w 3267680"/>
                <a:gd name="connsiteY2" fmla="*/ 1134109 h 1322908"/>
                <a:gd name="connsiteX3" fmla="*/ 3267680 w 3267680"/>
                <a:gd name="connsiteY3" fmla="*/ 1322908 h 1322908"/>
                <a:gd name="connsiteX0" fmla="*/ 0 w 3267680"/>
                <a:gd name="connsiteY0" fmla="*/ 5477 h 1322908"/>
                <a:gd name="connsiteX1" fmla="*/ 430791 w 3267680"/>
                <a:gd name="connsiteY1" fmla="*/ 198714 h 1322908"/>
                <a:gd name="connsiteX2" fmla="*/ 917072 w 3267680"/>
                <a:gd name="connsiteY2" fmla="*/ 1165290 h 1322908"/>
                <a:gd name="connsiteX3" fmla="*/ 3267680 w 3267680"/>
                <a:gd name="connsiteY3" fmla="*/ 1322908 h 1322908"/>
                <a:gd name="connsiteX0" fmla="*/ 0 w 3267680"/>
                <a:gd name="connsiteY0" fmla="*/ 5477 h 1322908"/>
                <a:gd name="connsiteX1" fmla="*/ 430791 w 3267680"/>
                <a:gd name="connsiteY1" fmla="*/ 198714 h 1322908"/>
                <a:gd name="connsiteX2" fmla="*/ 917072 w 3267680"/>
                <a:gd name="connsiteY2" fmla="*/ 1165290 h 1322908"/>
                <a:gd name="connsiteX3" fmla="*/ 3267680 w 3267680"/>
                <a:gd name="connsiteY3" fmla="*/ 1322908 h 1322908"/>
                <a:gd name="connsiteX0" fmla="*/ 0 w 3267680"/>
                <a:gd name="connsiteY0" fmla="*/ 5477 h 1322908"/>
                <a:gd name="connsiteX1" fmla="*/ 430791 w 3267680"/>
                <a:gd name="connsiteY1" fmla="*/ 198714 h 1322908"/>
                <a:gd name="connsiteX2" fmla="*/ 917072 w 3267680"/>
                <a:gd name="connsiteY2" fmla="*/ 1165290 h 1322908"/>
                <a:gd name="connsiteX3" fmla="*/ 3267680 w 3267680"/>
                <a:gd name="connsiteY3" fmla="*/ 1322908 h 1322908"/>
                <a:gd name="connsiteX0" fmla="*/ 0 w 3267680"/>
                <a:gd name="connsiteY0" fmla="*/ 5477 h 1322908"/>
                <a:gd name="connsiteX1" fmla="*/ 430791 w 3267680"/>
                <a:gd name="connsiteY1" fmla="*/ 198714 h 1322908"/>
                <a:gd name="connsiteX2" fmla="*/ 917072 w 3267680"/>
                <a:gd name="connsiteY2" fmla="*/ 1165290 h 1322908"/>
                <a:gd name="connsiteX3" fmla="*/ 3267680 w 3267680"/>
                <a:gd name="connsiteY3" fmla="*/ 1322908 h 1322908"/>
                <a:gd name="connsiteX0" fmla="*/ 0 w 3267680"/>
                <a:gd name="connsiteY0" fmla="*/ 5477 h 1322908"/>
                <a:gd name="connsiteX1" fmla="*/ 430791 w 3267680"/>
                <a:gd name="connsiteY1" fmla="*/ 198714 h 1322908"/>
                <a:gd name="connsiteX2" fmla="*/ 856287 w 3267680"/>
                <a:gd name="connsiteY2" fmla="*/ 1092537 h 1322908"/>
                <a:gd name="connsiteX3" fmla="*/ 3267680 w 3267680"/>
                <a:gd name="connsiteY3" fmla="*/ 1322908 h 1322908"/>
                <a:gd name="connsiteX0" fmla="*/ 0 w 3267680"/>
                <a:gd name="connsiteY0" fmla="*/ 5477 h 1322908"/>
                <a:gd name="connsiteX1" fmla="*/ 430791 w 3267680"/>
                <a:gd name="connsiteY1" fmla="*/ 198714 h 1322908"/>
                <a:gd name="connsiteX2" fmla="*/ 856287 w 3267680"/>
                <a:gd name="connsiteY2" fmla="*/ 1092537 h 1322908"/>
                <a:gd name="connsiteX3" fmla="*/ 3267680 w 3267680"/>
                <a:gd name="connsiteY3" fmla="*/ 1322908 h 1322908"/>
                <a:gd name="connsiteX0" fmla="*/ 0 w 3267680"/>
                <a:gd name="connsiteY0" fmla="*/ 5477 h 1322908"/>
                <a:gd name="connsiteX1" fmla="*/ 430791 w 3267680"/>
                <a:gd name="connsiteY1" fmla="*/ 198714 h 1322908"/>
                <a:gd name="connsiteX2" fmla="*/ 856287 w 3267680"/>
                <a:gd name="connsiteY2" fmla="*/ 1092537 h 1322908"/>
                <a:gd name="connsiteX3" fmla="*/ 3267680 w 3267680"/>
                <a:gd name="connsiteY3" fmla="*/ 1322908 h 1322908"/>
                <a:gd name="connsiteX0" fmla="*/ 0 w 3267680"/>
                <a:gd name="connsiteY0" fmla="*/ 5477 h 1322908"/>
                <a:gd name="connsiteX1" fmla="*/ 430791 w 3267680"/>
                <a:gd name="connsiteY1" fmla="*/ 198714 h 1322908"/>
                <a:gd name="connsiteX2" fmla="*/ 856287 w 3267680"/>
                <a:gd name="connsiteY2" fmla="*/ 1092537 h 1322908"/>
                <a:gd name="connsiteX3" fmla="*/ 3267680 w 3267680"/>
                <a:gd name="connsiteY3" fmla="*/ 1322908 h 1322908"/>
                <a:gd name="connsiteX0" fmla="*/ 0 w 3267680"/>
                <a:gd name="connsiteY0" fmla="*/ 5477 h 1322908"/>
                <a:gd name="connsiteX1" fmla="*/ 430791 w 3267680"/>
                <a:gd name="connsiteY1" fmla="*/ 198714 h 1322908"/>
                <a:gd name="connsiteX2" fmla="*/ 856287 w 3267680"/>
                <a:gd name="connsiteY2" fmla="*/ 1092537 h 1322908"/>
                <a:gd name="connsiteX3" fmla="*/ 3267680 w 3267680"/>
                <a:gd name="connsiteY3" fmla="*/ 1322908 h 132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80" h="1322908">
                  <a:moveTo>
                    <a:pt x="0" y="5477"/>
                  </a:moveTo>
                  <a:cubicBezTo>
                    <a:pt x="125830" y="8236"/>
                    <a:pt x="279979" y="-56868"/>
                    <a:pt x="430791" y="198714"/>
                  </a:cubicBezTo>
                  <a:cubicBezTo>
                    <a:pt x="592885" y="520906"/>
                    <a:pt x="491578" y="874280"/>
                    <a:pt x="856287" y="1092537"/>
                  </a:cubicBezTo>
                  <a:cubicBezTo>
                    <a:pt x="1285244" y="1280188"/>
                    <a:pt x="1896556" y="1291156"/>
                    <a:pt x="3267680" y="1322908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64" name="TextBox 12"/>
          <p:cNvSpPr txBox="1"/>
          <p:nvPr/>
        </p:nvSpPr>
        <p:spPr>
          <a:xfrm>
            <a:off x="6209148" y="5168233"/>
            <a:ext cx="2305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>
                <a:solidFill>
                  <a:srgbClr val="003560"/>
                </a:solidFill>
              </a:rPr>
              <a:t>Example of step response for GW3</a:t>
            </a:r>
            <a:endParaRPr lang="en-GB" sz="1200" i="1" dirty="0">
              <a:solidFill>
                <a:srgbClr val="003560"/>
              </a:solidFill>
            </a:endParaRPr>
          </a:p>
        </p:txBody>
      </p:sp>
      <p:sp>
        <p:nvSpPr>
          <p:cNvPr id="65" name="TextBox 12"/>
          <p:cNvSpPr txBox="1"/>
          <p:nvPr/>
        </p:nvSpPr>
        <p:spPr>
          <a:xfrm>
            <a:off x="6209148" y="5166428"/>
            <a:ext cx="2305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>
                <a:solidFill>
                  <a:srgbClr val="003560"/>
                </a:solidFill>
              </a:rPr>
              <a:t>Example of step response for GW4</a:t>
            </a:r>
            <a:endParaRPr lang="en-GB" sz="1200" i="1" dirty="0">
              <a:solidFill>
                <a:srgbClr val="003560"/>
              </a:solidFill>
            </a:endParaRPr>
          </a:p>
        </p:txBody>
      </p:sp>
      <p:grpSp>
        <p:nvGrpSpPr>
          <p:cNvPr id="66" name="Group 65"/>
          <p:cNvGrpSpPr>
            <a:grpSpLocks noChangeAspect="1"/>
          </p:cNvGrpSpPr>
          <p:nvPr/>
        </p:nvGrpSpPr>
        <p:grpSpPr>
          <a:xfrm>
            <a:off x="5662297" y="3024479"/>
            <a:ext cx="2814650" cy="2139620"/>
            <a:chOff x="0" y="0"/>
            <a:chExt cx="3486150" cy="2647950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7"/>
            <a:stretch/>
          </p:blipFill>
          <p:spPr bwMode="auto">
            <a:xfrm>
              <a:off x="0" y="0"/>
              <a:ext cx="3486150" cy="26479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8" name="Freeform 67"/>
            <p:cNvSpPr/>
            <p:nvPr/>
          </p:nvSpPr>
          <p:spPr>
            <a:xfrm>
              <a:off x="233900" y="768421"/>
              <a:ext cx="3234274" cy="1435862"/>
            </a:xfrm>
            <a:custGeom>
              <a:avLst/>
              <a:gdLst>
                <a:gd name="connsiteX0" fmla="*/ 0 w 3228975"/>
                <a:gd name="connsiteY0" fmla="*/ 0 h 1534345"/>
                <a:gd name="connsiteX1" fmla="*/ 647700 w 3228975"/>
                <a:gd name="connsiteY1" fmla="*/ 1304925 h 1534345"/>
                <a:gd name="connsiteX2" fmla="*/ 3228975 w 3228975"/>
                <a:gd name="connsiteY2" fmla="*/ 1533525 h 1534345"/>
                <a:gd name="connsiteX0" fmla="*/ 0 w 3228975"/>
                <a:gd name="connsiteY0" fmla="*/ 0 h 1546788"/>
                <a:gd name="connsiteX1" fmla="*/ 866775 w 3228975"/>
                <a:gd name="connsiteY1" fmla="*/ 1362082 h 1546788"/>
                <a:gd name="connsiteX2" fmla="*/ 3228975 w 3228975"/>
                <a:gd name="connsiteY2" fmla="*/ 1533525 h 1546788"/>
                <a:gd name="connsiteX0" fmla="*/ 0 w 3228975"/>
                <a:gd name="connsiteY0" fmla="*/ 0 h 1558287"/>
                <a:gd name="connsiteX1" fmla="*/ 847725 w 3228975"/>
                <a:gd name="connsiteY1" fmla="*/ 1390667 h 1558287"/>
                <a:gd name="connsiteX2" fmla="*/ 3228975 w 3228975"/>
                <a:gd name="connsiteY2" fmla="*/ 1533525 h 1558287"/>
                <a:gd name="connsiteX0" fmla="*/ 0 w 3324225"/>
                <a:gd name="connsiteY0" fmla="*/ 0 h 1552641"/>
                <a:gd name="connsiteX1" fmla="*/ 847725 w 3324225"/>
                <a:gd name="connsiteY1" fmla="*/ 1390667 h 1552641"/>
                <a:gd name="connsiteX2" fmla="*/ 3324225 w 3324225"/>
                <a:gd name="connsiteY2" fmla="*/ 1523996 h 1552641"/>
                <a:gd name="connsiteX0" fmla="*/ 0 w 3219450"/>
                <a:gd name="connsiteY0" fmla="*/ 0 h 1558285"/>
                <a:gd name="connsiteX1" fmla="*/ 847725 w 3219450"/>
                <a:gd name="connsiteY1" fmla="*/ 1390667 h 1558285"/>
                <a:gd name="connsiteX2" fmla="*/ 3219450 w 3219450"/>
                <a:gd name="connsiteY2" fmla="*/ 1533521 h 1558285"/>
                <a:gd name="connsiteX0" fmla="*/ 0 w 3219450"/>
                <a:gd name="connsiteY0" fmla="*/ 0 h 1538937"/>
                <a:gd name="connsiteX1" fmla="*/ 847725 w 3219450"/>
                <a:gd name="connsiteY1" fmla="*/ 1390667 h 1538937"/>
                <a:gd name="connsiteX2" fmla="*/ 2800350 w 3219450"/>
                <a:gd name="connsiteY2" fmla="*/ 1515088 h 1538937"/>
                <a:gd name="connsiteX3" fmla="*/ 3219450 w 3219450"/>
                <a:gd name="connsiteY3" fmla="*/ 1533521 h 1538937"/>
                <a:gd name="connsiteX0" fmla="*/ 0 w 2800350"/>
                <a:gd name="connsiteY0" fmla="*/ 0 h 1538937"/>
                <a:gd name="connsiteX1" fmla="*/ 847725 w 2800350"/>
                <a:gd name="connsiteY1" fmla="*/ 1390667 h 1538937"/>
                <a:gd name="connsiteX2" fmla="*/ 2800350 w 2800350"/>
                <a:gd name="connsiteY2" fmla="*/ 1515088 h 1538937"/>
                <a:gd name="connsiteX0" fmla="*/ 0 w 3248025"/>
                <a:gd name="connsiteY0" fmla="*/ 0 h 1552166"/>
                <a:gd name="connsiteX1" fmla="*/ 847725 w 3248025"/>
                <a:gd name="connsiteY1" fmla="*/ 1390667 h 1552166"/>
                <a:gd name="connsiteX2" fmla="*/ 3248025 w 3248025"/>
                <a:gd name="connsiteY2" fmla="*/ 1538937 h 1552166"/>
                <a:gd name="connsiteX0" fmla="*/ 0 w 3209925"/>
                <a:gd name="connsiteY0" fmla="*/ 0 h 1560202"/>
                <a:gd name="connsiteX1" fmla="*/ 847725 w 3209925"/>
                <a:gd name="connsiteY1" fmla="*/ 1390667 h 1560202"/>
                <a:gd name="connsiteX2" fmla="*/ 3209925 w 3209925"/>
                <a:gd name="connsiteY2" fmla="*/ 1552166 h 1560202"/>
                <a:gd name="connsiteX0" fmla="*/ 0 w 3209925"/>
                <a:gd name="connsiteY0" fmla="*/ 0 h 1568064"/>
                <a:gd name="connsiteX1" fmla="*/ 847725 w 3209925"/>
                <a:gd name="connsiteY1" fmla="*/ 1390667 h 1568064"/>
                <a:gd name="connsiteX2" fmla="*/ 3209925 w 3209925"/>
                <a:gd name="connsiteY2" fmla="*/ 1552166 h 1568064"/>
                <a:gd name="connsiteX0" fmla="*/ 0 w 3209925"/>
                <a:gd name="connsiteY0" fmla="*/ 0 h 1556349"/>
                <a:gd name="connsiteX1" fmla="*/ 847725 w 3209925"/>
                <a:gd name="connsiteY1" fmla="*/ 1390667 h 1556349"/>
                <a:gd name="connsiteX2" fmla="*/ 3209925 w 3209925"/>
                <a:gd name="connsiteY2" fmla="*/ 1552166 h 1556349"/>
                <a:gd name="connsiteX0" fmla="*/ 0 w 3209925"/>
                <a:gd name="connsiteY0" fmla="*/ 0 h 1572065"/>
                <a:gd name="connsiteX1" fmla="*/ 847725 w 3209925"/>
                <a:gd name="connsiteY1" fmla="*/ 1390667 h 1572065"/>
                <a:gd name="connsiteX2" fmla="*/ 3209925 w 3209925"/>
                <a:gd name="connsiteY2" fmla="*/ 1552166 h 1572065"/>
                <a:gd name="connsiteX0" fmla="*/ 0 w 3209925"/>
                <a:gd name="connsiteY0" fmla="*/ 0 h 1556350"/>
                <a:gd name="connsiteX1" fmla="*/ 847725 w 3209925"/>
                <a:gd name="connsiteY1" fmla="*/ 1390667 h 1556350"/>
                <a:gd name="connsiteX2" fmla="*/ 3209925 w 3209925"/>
                <a:gd name="connsiteY2" fmla="*/ 1552166 h 1556350"/>
                <a:gd name="connsiteX0" fmla="*/ 37793 w 3247718"/>
                <a:gd name="connsiteY0" fmla="*/ 0 h 1556350"/>
                <a:gd name="connsiteX1" fmla="*/ 71260 w 3247718"/>
                <a:gd name="connsiteY1" fmla="*/ 212563 h 1556350"/>
                <a:gd name="connsiteX2" fmla="*/ 885518 w 3247718"/>
                <a:gd name="connsiteY2" fmla="*/ 1390667 h 1556350"/>
                <a:gd name="connsiteX3" fmla="*/ 3247718 w 3247718"/>
                <a:gd name="connsiteY3" fmla="*/ 1552166 h 1556350"/>
                <a:gd name="connsiteX0" fmla="*/ 31225 w 3241150"/>
                <a:gd name="connsiteY0" fmla="*/ 31542 h 1587892"/>
                <a:gd name="connsiteX1" fmla="*/ 74805 w 3241150"/>
                <a:gd name="connsiteY1" fmla="*/ 121765 h 1587892"/>
                <a:gd name="connsiteX2" fmla="*/ 878950 w 3241150"/>
                <a:gd name="connsiteY2" fmla="*/ 1422209 h 1587892"/>
                <a:gd name="connsiteX3" fmla="*/ 3241150 w 3241150"/>
                <a:gd name="connsiteY3" fmla="*/ 1583708 h 1587892"/>
                <a:gd name="connsiteX0" fmla="*/ 31225 w 3241150"/>
                <a:gd name="connsiteY0" fmla="*/ 31542 h 1587892"/>
                <a:gd name="connsiteX1" fmla="*/ 74805 w 3241150"/>
                <a:gd name="connsiteY1" fmla="*/ 121765 h 1587892"/>
                <a:gd name="connsiteX2" fmla="*/ 878950 w 3241150"/>
                <a:gd name="connsiteY2" fmla="*/ 1422209 h 1587892"/>
                <a:gd name="connsiteX3" fmla="*/ 3241150 w 3241150"/>
                <a:gd name="connsiteY3" fmla="*/ 1583708 h 1587892"/>
                <a:gd name="connsiteX0" fmla="*/ 66387 w 3276312"/>
                <a:gd name="connsiteY0" fmla="*/ 10145 h 1566495"/>
                <a:gd name="connsiteX1" fmla="*/ 109967 w 3276312"/>
                <a:gd name="connsiteY1" fmla="*/ 100368 h 1566495"/>
                <a:gd name="connsiteX2" fmla="*/ 914112 w 3276312"/>
                <a:gd name="connsiteY2" fmla="*/ 1400812 h 1566495"/>
                <a:gd name="connsiteX3" fmla="*/ 3276312 w 3276312"/>
                <a:gd name="connsiteY3" fmla="*/ 1562311 h 1566495"/>
                <a:gd name="connsiteX0" fmla="*/ 0 w 3209925"/>
                <a:gd name="connsiteY0" fmla="*/ 1 h 1556351"/>
                <a:gd name="connsiteX1" fmla="*/ 43580 w 3209925"/>
                <a:gd name="connsiteY1" fmla="*/ 90224 h 1556351"/>
                <a:gd name="connsiteX2" fmla="*/ 847725 w 3209925"/>
                <a:gd name="connsiteY2" fmla="*/ 1390668 h 1556351"/>
                <a:gd name="connsiteX3" fmla="*/ 3209925 w 3209925"/>
                <a:gd name="connsiteY3" fmla="*/ 1552167 h 1556351"/>
                <a:gd name="connsiteX0" fmla="*/ 0 w 3209925"/>
                <a:gd name="connsiteY0" fmla="*/ 0 h 1556350"/>
                <a:gd name="connsiteX1" fmla="*/ 64524 w 3209925"/>
                <a:gd name="connsiteY1" fmla="*/ 69110 h 1556350"/>
                <a:gd name="connsiteX2" fmla="*/ 847725 w 3209925"/>
                <a:gd name="connsiteY2" fmla="*/ 1390667 h 1556350"/>
                <a:gd name="connsiteX3" fmla="*/ 3209925 w 3209925"/>
                <a:gd name="connsiteY3" fmla="*/ 1552166 h 1556350"/>
                <a:gd name="connsiteX0" fmla="*/ 0 w 3214114"/>
                <a:gd name="connsiteY0" fmla="*/ 0 h 1505680"/>
                <a:gd name="connsiteX1" fmla="*/ 68713 w 3214114"/>
                <a:gd name="connsiteY1" fmla="*/ 18440 h 1505680"/>
                <a:gd name="connsiteX2" fmla="*/ 851914 w 3214114"/>
                <a:gd name="connsiteY2" fmla="*/ 1339997 h 1505680"/>
                <a:gd name="connsiteX3" fmla="*/ 3214114 w 3214114"/>
                <a:gd name="connsiteY3" fmla="*/ 1501496 h 1505680"/>
                <a:gd name="connsiteX0" fmla="*/ 0 w 3214114"/>
                <a:gd name="connsiteY0" fmla="*/ 6150 h 1511830"/>
                <a:gd name="connsiteX1" fmla="*/ 68713 w 3214114"/>
                <a:gd name="connsiteY1" fmla="*/ 24590 h 1511830"/>
                <a:gd name="connsiteX2" fmla="*/ 851914 w 3214114"/>
                <a:gd name="connsiteY2" fmla="*/ 1346147 h 1511830"/>
                <a:gd name="connsiteX3" fmla="*/ 3214114 w 3214114"/>
                <a:gd name="connsiteY3" fmla="*/ 1507646 h 1511830"/>
                <a:gd name="connsiteX0" fmla="*/ 0 w 3205737"/>
                <a:gd name="connsiteY0" fmla="*/ 6150 h 1479889"/>
                <a:gd name="connsiteX1" fmla="*/ 68713 w 3205737"/>
                <a:gd name="connsiteY1" fmla="*/ 24590 h 1479889"/>
                <a:gd name="connsiteX2" fmla="*/ 851914 w 3205737"/>
                <a:gd name="connsiteY2" fmla="*/ 1346147 h 1479889"/>
                <a:gd name="connsiteX3" fmla="*/ 3205737 w 3205737"/>
                <a:gd name="connsiteY3" fmla="*/ 1435862 h 1479889"/>
                <a:gd name="connsiteX0" fmla="*/ 0 w 3205737"/>
                <a:gd name="connsiteY0" fmla="*/ 6150 h 1435862"/>
                <a:gd name="connsiteX1" fmla="*/ 68713 w 3205737"/>
                <a:gd name="connsiteY1" fmla="*/ 24590 h 1435862"/>
                <a:gd name="connsiteX2" fmla="*/ 755576 w 3205737"/>
                <a:gd name="connsiteY2" fmla="*/ 1261696 h 1435862"/>
                <a:gd name="connsiteX3" fmla="*/ 3205737 w 3205737"/>
                <a:gd name="connsiteY3" fmla="*/ 1435862 h 1435862"/>
                <a:gd name="connsiteX0" fmla="*/ 0 w 3205737"/>
                <a:gd name="connsiteY0" fmla="*/ 6150 h 1441968"/>
                <a:gd name="connsiteX1" fmla="*/ 68713 w 3205737"/>
                <a:gd name="connsiteY1" fmla="*/ 24590 h 1441968"/>
                <a:gd name="connsiteX2" fmla="*/ 755576 w 3205737"/>
                <a:gd name="connsiteY2" fmla="*/ 1261696 h 1441968"/>
                <a:gd name="connsiteX3" fmla="*/ 3205737 w 3205737"/>
                <a:gd name="connsiteY3" fmla="*/ 1435862 h 1441968"/>
                <a:gd name="connsiteX0" fmla="*/ 0 w 3205737"/>
                <a:gd name="connsiteY0" fmla="*/ 6150 h 1449257"/>
                <a:gd name="connsiteX1" fmla="*/ 68713 w 3205737"/>
                <a:gd name="connsiteY1" fmla="*/ 24590 h 1449257"/>
                <a:gd name="connsiteX2" fmla="*/ 755576 w 3205737"/>
                <a:gd name="connsiteY2" fmla="*/ 1261696 h 1449257"/>
                <a:gd name="connsiteX3" fmla="*/ 3205737 w 3205737"/>
                <a:gd name="connsiteY3" fmla="*/ 1435862 h 1449257"/>
                <a:gd name="connsiteX0" fmla="*/ 0 w 3205737"/>
                <a:gd name="connsiteY0" fmla="*/ 6150 h 1447428"/>
                <a:gd name="connsiteX1" fmla="*/ 68713 w 3205737"/>
                <a:gd name="connsiteY1" fmla="*/ 24590 h 1447428"/>
                <a:gd name="connsiteX2" fmla="*/ 755576 w 3205737"/>
                <a:gd name="connsiteY2" fmla="*/ 1261696 h 1447428"/>
                <a:gd name="connsiteX3" fmla="*/ 3205737 w 3205737"/>
                <a:gd name="connsiteY3" fmla="*/ 1435862 h 1447428"/>
                <a:gd name="connsiteX0" fmla="*/ 0 w 3205737"/>
                <a:gd name="connsiteY0" fmla="*/ 6150 h 1436562"/>
                <a:gd name="connsiteX1" fmla="*/ 68713 w 3205737"/>
                <a:gd name="connsiteY1" fmla="*/ 24590 h 1436562"/>
                <a:gd name="connsiteX2" fmla="*/ 755576 w 3205737"/>
                <a:gd name="connsiteY2" fmla="*/ 1261696 h 1436562"/>
                <a:gd name="connsiteX3" fmla="*/ 3205737 w 3205737"/>
                <a:gd name="connsiteY3" fmla="*/ 1435862 h 1436562"/>
                <a:gd name="connsiteX0" fmla="*/ 0 w 3205737"/>
                <a:gd name="connsiteY0" fmla="*/ 6150 h 1441967"/>
                <a:gd name="connsiteX1" fmla="*/ 68713 w 3205737"/>
                <a:gd name="connsiteY1" fmla="*/ 24590 h 1441967"/>
                <a:gd name="connsiteX2" fmla="*/ 755576 w 3205737"/>
                <a:gd name="connsiteY2" fmla="*/ 1261696 h 1441967"/>
                <a:gd name="connsiteX3" fmla="*/ 3205737 w 3205737"/>
                <a:gd name="connsiteY3" fmla="*/ 1435862 h 1441967"/>
                <a:gd name="connsiteX0" fmla="*/ 0 w 3205737"/>
                <a:gd name="connsiteY0" fmla="*/ 6150 h 1435862"/>
                <a:gd name="connsiteX1" fmla="*/ 68713 w 3205737"/>
                <a:gd name="connsiteY1" fmla="*/ 24590 h 1435862"/>
                <a:gd name="connsiteX2" fmla="*/ 701124 w 3205737"/>
                <a:gd name="connsiteY2" fmla="*/ 1211026 h 1435862"/>
                <a:gd name="connsiteX3" fmla="*/ 3205737 w 3205737"/>
                <a:gd name="connsiteY3" fmla="*/ 1435862 h 1435862"/>
                <a:gd name="connsiteX0" fmla="*/ 0 w 3205737"/>
                <a:gd name="connsiteY0" fmla="*/ 6150 h 1435862"/>
                <a:gd name="connsiteX1" fmla="*/ 68713 w 3205737"/>
                <a:gd name="connsiteY1" fmla="*/ 24590 h 1435862"/>
                <a:gd name="connsiteX2" fmla="*/ 701124 w 3205737"/>
                <a:gd name="connsiteY2" fmla="*/ 1211026 h 1435862"/>
                <a:gd name="connsiteX3" fmla="*/ 3205737 w 3205737"/>
                <a:gd name="connsiteY3" fmla="*/ 1435862 h 1435862"/>
                <a:gd name="connsiteX0" fmla="*/ 0 w 3205737"/>
                <a:gd name="connsiteY0" fmla="*/ 6150 h 1437753"/>
                <a:gd name="connsiteX1" fmla="*/ 68713 w 3205737"/>
                <a:gd name="connsiteY1" fmla="*/ 24590 h 1437753"/>
                <a:gd name="connsiteX2" fmla="*/ 705313 w 3205737"/>
                <a:gd name="connsiteY2" fmla="*/ 1249030 h 1437753"/>
                <a:gd name="connsiteX3" fmla="*/ 3205737 w 3205737"/>
                <a:gd name="connsiteY3" fmla="*/ 1435862 h 1437753"/>
                <a:gd name="connsiteX0" fmla="*/ 0 w 3205737"/>
                <a:gd name="connsiteY0" fmla="*/ 6150 h 1447094"/>
                <a:gd name="connsiteX1" fmla="*/ 68713 w 3205737"/>
                <a:gd name="connsiteY1" fmla="*/ 24590 h 1447094"/>
                <a:gd name="connsiteX2" fmla="*/ 705313 w 3205737"/>
                <a:gd name="connsiteY2" fmla="*/ 1249030 h 1447094"/>
                <a:gd name="connsiteX3" fmla="*/ 3205737 w 3205737"/>
                <a:gd name="connsiteY3" fmla="*/ 1435862 h 1447094"/>
                <a:gd name="connsiteX0" fmla="*/ 0 w 3205737"/>
                <a:gd name="connsiteY0" fmla="*/ 6150 h 1437753"/>
                <a:gd name="connsiteX1" fmla="*/ 68713 w 3205737"/>
                <a:gd name="connsiteY1" fmla="*/ 24590 h 1437753"/>
                <a:gd name="connsiteX2" fmla="*/ 705313 w 3205737"/>
                <a:gd name="connsiteY2" fmla="*/ 1249030 h 1437753"/>
                <a:gd name="connsiteX3" fmla="*/ 3205737 w 3205737"/>
                <a:gd name="connsiteY3" fmla="*/ 1435862 h 1437753"/>
                <a:gd name="connsiteX0" fmla="*/ 0 w 3205737"/>
                <a:gd name="connsiteY0" fmla="*/ 6150 h 1435862"/>
                <a:gd name="connsiteX1" fmla="*/ 68713 w 3205737"/>
                <a:gd name="connsiteY1" fmla="*/ 24590 h 1435862"/>
                <a:gd name="connsiteX2" fmla="*/ 705313 w 3205737"/>
                <a:gd name="connsiteY2" fmla="*/ 1249030 h 1435862"/>
                <a:gd name="connsiteX3" fmla="*/ 3205737 w 3205737"/>
                <a:gd name="connsiteY3" fmla="*/ 1435862 h 1435862"/>
                <a:gd name="connsiteX0" fmla="*/ 0 w 3205737"/>
                <a:gd name="connsiteY0" fmla="*/ 6150 h 1435862"/>
                <a:gd name="connsiteX1" fmla="*/ 68713 w 3205737"/>
                <a:gd name="connsiteY1" fmla="*/ 24590 h 1435862"/>
                <a:gd name="connsiteX2" fmla="*/ 705313 w 3205737"/>
                <a:gd name="connsiteY2" fmla="*/ 1249030 h 1435862"/>
                <a:gd name="connsiteX3" fmla="*/ 3205737 w 3205737"/>
                <a:gd name="connsiteY3" fmla="*/ 1435862 h 1435862"/>
                <a:gd name="connsiteX0" fmla="*/ 0 w 3205737"/>
                <a:gd name="connsiteY0" fmla="*/ 6150 h 1435862"/>
                <a:gd name="connsiteX1" fmla="*/ 68713 w 3205737"/>
                <a:gd name="connsiteY1" fmla="*/ 24590 h 1435862"/>
                <a:gd name="connsiteX2" fmla="*/ 705313 w 3205737"/>
                <a:gd name="connsiteY2" fmla="*/ 1249030 h 1435862"/>
                <a:gd name="connsiteX3" fmla="*/ 3205737 w 3205737"/>
                <a:gd name="connsiteY3" fmla="*/ 1435862 h 1435862"/>
                <a:gd name="connsiteX0" fmla="*/ 0 w 3205737"/>
                <a:gd name="connsiteY0" fmla="*/ 6150 h 1435862"/>
                <a:gd name="connsiteX1" fmla="*/ 68713 w 3205737"/>
                <a:gd name="connsiteY1" fmla="*/ 24590 h 1435862"/>
                <a:gd name="connsiteX2" fmla="*/ 705313 w 3205737"/>
                <a:gd name="connsiteY2" fmla="*/ 1249030 h 1435862"/>
                <a:gd name="connsiteX3" fmla="*/ 3205737 w 3205737"/>
                <a:gd name="connsiteY3" fmla="*/ 1435862 h 1435862"/>
                <a:gd name="connsiteX0" fmla="*/ 0 w 3205737"/>
                <a:gd name="connsiteY0" fmla="*/ 6150 h 1435862"/>
                <a:gd name="connsiteX1" fmla="*/ 68713 w 3205737"/>
                <a:gd name="connsiteY1" fmla="*/ 24590 h 1435862"/>
                <a:gd name="connsiteX2" fmla="*/ 671803 w 3205737"/>
                <a:gd name="connsiteY2" fmla="*/ 1236362 h 1435862"/>
                <a:gd name="connsiteX3" fmla="*/ 3205737 w 3205737"/>
                <a:gd name="connsiteY3" fmla="*/ 1435862 h 1435862"/>
                <a:gd name="connsiteX0" fmla="*/ 0 w 3205737"/>
                <a:gd name="connsiteY0" fmla="*/ 6150 h 1435862"/>
                <a:gd name="connsiteX1" fmla="*/ 68713 w 3205737"/>
                <a:gd name="connsiteY1" fmla="*/ 24590 h 1435862"/>
                <a:gd name="connsiteX2" fmla="*/ 671803 w 3205737"/>
                <a:gd name="connsiteY2" fmla="*/ 1236362 h 1435862"/>
                <a:gd name="connsiteX3" fmla="*/ 3205737 w 3205737"/>
                <a:gd name="connsiteY3" fmla="*/ 1435862 h 1435862"/>
                <a:gd name="connsiteX0" fmla="*/ 0 w 3205737"/>
                <a:gd name="connsiteY0" fmla="*/ 6150 h 1435862"/>
                <a:gd name="connsiteX1" fmla="*/ 68713 w 3205737"/>
                <a:gd name="connsiteY1" fmla="*/ 24590 h 1435862"/>
                <a:gd name="connsiteX2" fmla="*/ 671803 w 3205737"/>
                <a:gd name="connsiteY2" fmla="*/ 1236362 h 1435862"/>
                <a:gd name="connsiteX3" fmla="*/ 3205737 w 3205737"/>
                <a:gd name="connsiteY3" fmla="*/ 1435862 h 1435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5737" h="1435862">
                  <a:moveTo>
                    <a:pt x="0" y="6150"/>
                  </a:moveTo>
                  <a:cubicBezTo>
                    <a:pt x="5578" y="12019"/>
                    <a:pt x="43387" y="-21093"/>
                    <a:pt x="68713" y="24590"/>
                  </a:cubicBezTo>
                  <a:cubicBezTo>
                    <a:pt x="189774" y="450073"/>
                    <a:pt x="276430" y="1046876"/>
                    <a:pt x="671803" y="1236362"/>
                  </a:cubicBezTo>
                  <a:cubicBezTo>
                    <a:pt x="1169091" y="1461277"/>
                    <a:pt x="2535599" y="1419416"/>
                    <a:pt x="3205737" y="1435862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1596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45" grpId="0"/>
      <p:bldP spid="45" grpId="1"/>
      <p:bldP spid="7" grpId="0"/>
      <p:bldP spid="7" grpId="1"/>
      <p:bldP spid="8" grpId="0"/>
      <p:bldP spid="64" grpId="0"/>
      <p:bldP spid="64" grpId="1"/>
      <p:bldP spid="6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2530</TotalTime>
  <Words>1210</Words>
  <Application>Microsoft Office PowerPoint</Application>
  <PresentationFormat>Affichage à l'écran (4:3)</PresentationFormat>
  <Paragraphs>277</Paragraphs>
  <Slides>19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Wingdings</vt:lpstr>
      <vt:lpstr>Office Theme</vt:lpstr>
      <vt:lpstr>Shale gas impacts: real-world monitoring</vt:lpstr>
      <vt:lpstr>Data collection in the field</vt:lpstr>
      <vt:lpstr>GWL – Total head (raw data)</vt:lpstr>
      <vt:lpstr>GWL – Total head (raw data)</vt:lpstr>
      <vt:lpstr>GWL – Total head (raw data)</vt:lpstr>
      <vt:lpstr>GWL – Total head (raw data)</vt:lpstr>
      <vt:lpstr>GWL – Barometric correction</vt:lpstr>
      <vt:lpstr>GWL – Barometric correction</vt:lpstr>
      <vt:lpstr>GWL – Barometric correction</vt:lpstr>
      <vt:lpstr>GWL – Corrected levels</vt:lpstr>
      <vt:lpstr>GW chemistry – T°C</vt:lpstr>
      <vt:lpstr>GW chemistry – Specific conductivity</vt:lpstr>
      <vt:lpstr>GW chemistry – Analysis results</vt:lpstr>
      <vt:lpstr>GW chemistry – Analysis results</vt:lpstr>
      <vt:lpstr>GW chemistry – Analysis results</vt:lpstr>
      <vt:lpstr>Conclusions</vt:lpstr>
      <vt:lpstr>Relative variations</vt:lpstr>
      <vt:lpstr>Focus on recovery time from sample events</vt:lpstr>
      <vt:lpstr>Details on temperature variations on GW3</vt:lpstr>
    </vt:vector>
  </TitlesOfParts>
  <Company>School of Engineering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Nelly Montcoudiol</dc:creator>
  <cp:lastModifiedBy>Nelly</cp:lastModifiedBy>
  <cp:revision>195</cp:revision>
  <dcterms:created xsi:type="dcterms:W3CDTF">2016-09-01T14:58:07Z</dcterms:created>
  <dcterms:modified xsi:type="dcterms:W3CDTF">2016-09-21T10:25:22Z</dcterms:modified>
</cp:coreProperties>
</file>